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4"/>
  </p:notesMasterIdLst>
  <p:handoutMasterIdLst>
    <p:handoutMasterId r:id="rId25"/>
  </p:handoutMasterIdLst>
  <p:sldIdLst>
    <p:sldId id="256" r:id="rId2"/>
    <p:sldId id="266" r:id="rId3"/>
    <p:sldId id="267" r:id="rId4"/>
    <p:sldId id="273" r:id="rId5"/>
    <p:sldId id="274" r:id="rId6"/>
    <p:sldId id="276" r:id="rId7"/>
    <p:sldId id="268" r:id="rId8"/>
    <p:sldId id="277" r:id="rId9"/>
    <p:sldId id="288" r:id="rId10"/>
    <p:sldId id="289" r:id="rId11"/>
    <p:sldId id="269" r:id="rId12"/>
    <p:sldId id="278" r:id="rId13"/>
    <p:sldId id="279" r:id="rId14"/>
    <p:sldId id="283" r:id="rId15"/>
    <p:sldId id="270" r:id="rId16"/>
    <p:sldId id="280" r:id="rId17"/>
    <p:sldId id="282" r:id="rId18"/>
    <p:sldId id="281" r:id="rId19"/>
    <p:sldId id="271" r:id="rId20"/>
    <p:sldId id="284" r:id="rId21"/>
    <p:sldId id="285" r:id="rId22"/>
    <p:sldId id="275" r:id="rId2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4EFFC"/>
    <a:srgbClr val="FF0000"/>
    <a:srgbClr val="0085CA"/>
    <a:srgbClr val="EBEEEE"/>
    <a:srgbClr val="002548"/>
    <a:srgbClr val="003E74"/>
    <a:srgbClr val="9D9D9D"/>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58673" autoAdjust="0"/>
  </p:normalViewPr>
  <p:slideViewPr>
    <p:cSldViewPr snapToGrid="0" snapToObjects="1">
      <p:cViewPr varScale="1">
        <p:scale>
          <a:sx n="45" d="100"/>
          <a:sy n="45" d="100"/>
        </p:scale>
        <p:origin x="1900" y="48"/>
      </p:cViewPr>
      <p:guideLst>
        <p:guide orient="horz" pos="2160"/>
        <p:guide pos="2880"/>
      </p:guideLst>
    </p:cSldViewPr>
  </p:slideViewPr>
  <p:notesTextViewPr>
    <p:cViewPr>
      <p:scale>
        <a:sx n="100" d="100"/>
        <a:sy n="100" d="100"/>
      </p:scale>
      <p:origin x="0" y="0"/>
    </p:cViewPr>
  </p:notesTextViewPr>
  <p:notesViewPr>
    <p:cSldViewPr snapToGrid="0" snapToObjects="1">
      <p:cViewPr varScale="1">
        <p:scale>
          <a:sx n="109" d="100"/>
          <a:sy n="109" d="100"/>
        </p:scale>
        <p:origin x="-2536" y="-96"/>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b="1" dirty="0">
                <a:solidFill>
                  <a:srgbClr val="003E74"/>
                </a:solidFill>
              </a:rPr>
              <a:t>Name of presentation</a:t>
            </a: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66B0EE2D-335A-3546-9D75-E17F32E16FE9}" type="datetime3">
              <a:rPr lang="en-GB" smtClean="0">
                <a:solidFill>
                  <a:srgbClr val="003E74"/>
                </a:solidFill>
              </a:rPr>
              <a:t>17 June, 2023</a:t>
            </a:fld>
            <a:endParaRPr lang="en-US" dirty="0">
              <a:solidFill>
                <a:srgbClr val="003E74"/>
              </a:solidFill>
            </a:endParaRPr>
          </a:p>
        </p:txBody>
      </p:sp>
    </p:spTree>
    <p:extLst>
      <p:ext uri="{BB962C8B-B14F-4D97-AF65-F5344CB8AC3E}">
        <p14:creationId xmlns:p14="http://schemas.microsoft.com/office/powerpoint/2010/main" val="3306949037"/>
      </p:ext>
    </p:extLst>
  </p:cSld>
  <p:clrMap bg1="lt1" tx1="dk1" bg2="lt2" tx2="dk2" accent1="accent1" accent2="accent2" accent3="accent3" accent4="accent4" accent5="accent5" accent6="accent6" hlink="hlink" folHlink="folHlink"/>
  <p:hf sldNum="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b="1">
                <a:solidFill>
                  <a:srgbClr val="003E74"/>
                </a:solidFill>
              </a:defRPr>
            </a:lvl1pPr>
          </a:lstStyle>
          <a:p>
            <a:r>
              <a:rPr lang="en-US" dirty="0"/>
              <a:t>Name of presentation</a:t>
            </a: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solidFill>
                  <a:srgbClr val="003E74"/>
                </a:solidFill>
              </a:defRPr>
            </a:lvl1pPr>
          </a:lstStyle>
          <a:p>
            <a:fld id="{8D35C32B-10D1-1447-A35B-280119DE9D12}" type="datetime3">
              <a:rPr lang="en-GB" smtClean="0"/>
              <a:pPr/>
              <a:t>17 June, 2023</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Tree>
    <p:extLst>
      <p:ext uri="{BB962C8B-B14F-4D97-AF65-F5344CB8AC3E}">
        <p14:creationId xmlns:p14="http://schemas.microsoft.com/office/powerpoint/2010/main" val="2133265648"/>
      </p:ext>
    </p:extLst>
  </p:cSld>
  <p:clrMap bg1="lt1" tx1="dk1" bg2="lt2" tx2="dk2" accent1="accent1" accent2="accent2" accent3="accent3" accent4="accent4" accent5="accent5" accent6="accent6" hlink="hlink" folHlink="folHlink"/>
  <p:hf sldNum="0" ftr="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r>
              <a:rPr lang="en-US" altLang="zh-CN" dirty="0"/>
              <a:t>In this presentation, I will first introduce a bit of the background information, followed by brief explain of the theory of N-periodic ka-SPGR sequence T2* mapping. Then I will get into the method and result part, which spilt into computer simulation and practical MRI scan. After that, I will conclude the result of this project and also the limitations. </a:t>
            </a:r>
            <a:endParaRPr lang="zh-CN" altLang="en-US" dirty="0"/>
          </a:p>
        </p:txBody>
      </p:sp>
      <p:sp>
        <p:nvSpPr>
          <p:cNvPr id="4" name="页眉占位符 3"/>
          <p:cNvSpPr>
            <a:spLocks noGrp="1"/>
          </p:cNvSpPr>
          <p:nvPr>
            <p:ph type="hdr" sz="quarter"/>
          </p:nvPr>
        </p:nvSpPr>
        <p:spPr/>
        <p:txBody>
          <a:bodyPr/>
          <a:lstStyle/>
          <a:p>
            <a:r>
              <a:rPr lang="en-US"/>
              <a:t>Name of presentation</a:t>
            </a:r>
            <a:endParaRPr lang="en-US" dirty="0"/>
          </a:p>
        </p:txBody>
      </p:sp>
      <p:sp>
        <p:nvSpPr>
          <p:cNvPr id="5" name="日期占位符 4"/>
          <p:cNvSpPr>
            <a:spLocks noGrp="1"/>
          </p:cNvSpPr>
          <p:nvPr>
            <p:ph type="dt" idx="1"/>
          </p:nvPr>
        </p:nvSpPr>
        <p:spPr/>
        <p:txBody>
          <a:bodyPr/>
          <a:lstStyle/>
          <a:p>
            <a:fld id="{8D35C32B-10D1-1447-A35B-280119DE9D12}" type="datetime3">
              <a:rPr lang="en-GB" smtClean="0"/>
              <a:pPr/>
              <a:t>17 June, 2023</a:t>
            </a:fld>
            <a:endParaRPr lang="en-US" dirty="0"/>
          </a:p>
        </p:txBody>
      </p:sp>
    </p:spTree>
    <p:extLst>
      <p:ext uri="{BB962C8B-B14F-4D97-AF65-F5344CB8AC3E}">
        <p14:creationId xmlns:p14="http://schemas.microsoft.com/office/powerpoint/2010/main" val="19879075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zh-CN" altLang="en-US" dirty="0"/>
          </a:p>
        </p:txBody>
      </p:sp>
      <p:sp>
        <p:nvSpPr>
          <p:cNvPr id="4" name="页眉占位符 3"/>
          <p:cNvSpPr>
            <a:spLocks noGrp="1"/>
          </p:cNvSpPr>
          <p:nvPr>
            <p:ph type="hdr" sz="quarter"/>
          </p:nvPr>
        </p:nvSpPr>
        <p:spPr/>
        <p:txBody>
          <a:bodyPr/>
          <a:lstStyle/>
          <a:p>
            <a:r>
              <a:rPr lang="en-US"/>
              <a:t>Name of presentation</a:t>
            </a:r>
            <a:endParaRPr lang="en-US" dirty="0"/>
          </a:p>
        </p:txBody>
      </p:sp>
      <p:sp>
        <p:nvSpPr>
          <p:cNvPr id="5" name="日期占位符 4"/>
          <p:cNvSpPr>
            <a:spLocks noGrp="1"/>
          </p:cNvSpPr>
          <p:nvPr>
            <p:ph type="dt" idx="1"/>
          </p:nvPr>
        </p:nvSpPr>
        <p:spPr/>
        <p:txBody>
          <a:bodyPr/>
          <a:lstStyle/>
          <a:p>
            <a:fld id="{8D35C32B-10D1-1447-A35B-280119DE9D12}" type="datetime3">
              <a:rPr lang="en-GB" smtClean="0"/>
              <a:pPr/>
              <a:t>17 June, 2023</a:t>
            </a:fld>
            <a:endParaRPr lang="en-US" dirty="0"/>
          </a:p>
        </p:txBody>
      </p:sp>
    </p:spTree>
    <p:extLst>
      <p:ext uri="{BB962C8B-B14F-4D97-AF65-F5344CB8AC3E}">
        <p14:creationId xmlns:p14="http://schemas.microsoft.com/office/powerpoint/2010/main" val="5872879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r>
              <a:rPr lang="en-US" altLang="zh-CN" dirty="0"/>
              <a:t>Percentage error, middle line zero bias, red line +-10% </a:t>
            </a:r>
          </a:p>
          <a:p>
            <a:pPr marL="171450" indent="-171450">
              <a:buFont typeface="Wingdings" panose="05000000000000000000" pitchFamily="2" charset="2"/>
              <a:buChar char="à"/>
            </a:pPr>
            <a:r>
              <a:rPr lang="en-US" altLang="zh-CN" dirty="0">
                <a:sym typeface="Wingdings" panose="05000000000000000000" pitchFamily="2" charset="2"/>
              </a:rPr>
              <a:t>12 periodic has smaller std</a:t>
            </a:r>
          </a:p>
          <a:p>
            <a:pPr marL="171450" indent="-171450">
              <a:buFont typeface="Wingdings" panose="05000000000000000000" pitchFamily="2" charset="2"/>
              <a:buChar char="à"/>
            </a:pPr>
            <a:r>
              <a:rPr lang="en-US" altLang="zh-CN" dirty="0">
                <a:sym typeface="Wingdings" panose="05000000000000000000" pitchFamily="2" charset="2"/>
              </a:rPr>
              <a:t>All within +-10% bias</a:t>
            </a:r>
          </a:p>
          <a:p>
            <a:pPr marL="0" indent="0">
              <a:buFont typeface="Wingdings" panose="05000000000000000000" pitchFamily="2" charset="2"/>
              <a:buNone/>
            </a:pPr>
            <a:endParaRPr lang="en-US" altLang="zh-CN" dirty="0">
              <a:sym typeface="Wingdings" panose="05000000000000000000" pitchFamily="2" charset="2"/>
            </a:endParaRPr>
          </a:p>
          <a:p>
            <a:pPr marL="0" indent="0">
              <a:buFont typeface="Wingdings" panose="05000000000000000000" pitchFamily="2" charset="2"/>
              <a:buNone/>
            </a:pPr>
            <a:r>
              <a:rPr lang="en-US" altLang="zh-CN" dirty="0">
                <a:sym typeface="Wingdings" panose="05000000000000000000" pitchFamily="2" charset="2"/>
              </a:rPr>
              <a:t>Effective T2* SNR</a:t>
            </a:r>
          </a:p>
          <a:p>
            <a:pPr marL="0" indent="0">
              <a:buFont typeface="Wingdings" panose="05000000000000000000" pitchFamily="2" charset="2"/>
              <a:buNone/>
            </a:pPr>
            <a:r>
              <a:rPr lang="en-US" altLang="zh-CN" dirty="0">
                <a:sym typeface="Wingdings" panose="05000000000000000000" pitchFamily="2" charset="2"/>
              </a:rPr>
              <a:t> 7 periodic more efficient at low T2*</a:t>
            </a:r>
            <a:endParaRPr lang="zh-CN" altLang="en-US" dirty="0"/>
          </a:p>
        </p:txBody>
      </p:sp>
      <p:sp>
        <p:nvSpPr>
          <p:cNvPr id="4" name="页眉占位符 3"/>
          <p:cNvSpPr>
            <a:spLocks noGrp="1"/>
          </p:cNvSpPr>
          <p:nvPr>
            <p:ph type="hdr" sz="quarter"/>
          </p:nvPr>
        </p:nvSpPr>
        <p:spPr/>
        <p:txBody>
          <a:bodyPr/>
          <a:lstStyle/>
          <a:p>
            <a:r>
              <a:rPr lang="en-US"/>
              <a:t>Name of presentation</a:t>
            </a:r>
            <a:endParaRPr lang="en-US" dirty="0"/>
          </a:p>
        </p:txBody>
      </p:sp>
      <p:sp>
        <p:nvSpPr>
          <p:cNvPr id="5" name="日期占位符 4"/>
          <p:cNvSpPr>
            <a:spLocks noGrp="1"/>
          </p:cNvSpPr>
          <p:nvPr>
            <p:ph type="dt" idx="1"/>
          </p:nvPr>
        </p:nvSpPr>
        <p:spPr/>
        <p:txBody>
          <a:bodyPr/>
          <a:lstStyle/>
          <a:p>
            <a:fld id="{8D35C32B-10D1-1447-A35B-280119DE9D12}" type="datetime3">
              <a:rPr lang="en-GB" smtClean="0"/>
              <a:pPr/>
              <a:t>17 June, 2023</a:t>
            </a:fld>
            <a:endParaRPr lang="en-US" dirty="0"/>
          </a:p>
        </p:txBody>
      </p:sp>
    </p:spTree>
    <p:extLst>
      <p:ext uri="{BB962C8B-B14F-4D97-AF65-F5344CB8AC3E}">
        <p14:creationId xmlns:p14="http://schemas.microsoft.com/office/powerpoint/2010/main" val="33621706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r>
              <a:rPr lang="en-US" altLang="zh-CN" dirty="0"/>
              <a:t>Percentage error, middle line zero bias, red line +-10% </a:t>
            </a:r>
          </a:p>
          <a:p>
            <a:pPr marL="171450" indent="-171450">
              <a:buFont typeface="Wingdings" panose="05000000000000000000" pitchFamily="2" charset="2"/>
              <a:buChar char="à"/>
            </a:pPr>
            <a:r>
              <a:rPr lang="en-US" altLang="zh-CN" dirty="0">
                <a:sym typeface="Wingdings" panose="05000000000000000000" pitchFamily="2" charset="2"/>
              </a:rPr>
              <a:t>12 periodic has smaller std</a:t>
            </a:r>
          </a:p>
          <a:p>
            <a:pPr marL="171450" indent="-171450">
              <a:buFont typeface="Wingdings" panose="05000000000000000000" pitchFamily="2" charset="2"/>
              <a:buChar char="à"/>
            </a:pPr>
            <a:r>
              <a:rPr lang="en-US" altLang="zh-CN" dirty="0">
                <a:sym typeface="Wingdings" panose="05000000000000000000" pitchFamily="2" charset="2"/>
              </a:rPr>
              <a:t>All within +-10% bias</a:t>
            </a:r>
          </a:p>
          <a:p>
            <a:pPr marL="0" indent="0">
              <a:buFont typeface="Wingdings" panose="05000000000000000000" pitchFamily="2" charset="2"/>
              <a:buNone/>
            </a:pPr>
            <a:endParaRPr lang="en-US" altLang="zh-CN" dirty="0">
              <a:sym typeface="Wingdings" panose="05000000000000000000" pitchFamily="2" charset="2"/>
            </a:endParaRPr>
          </a:p>
          <a:p>
            <a:pPr marL="0" indent="0">
              <a:buFont typeface="Wingdings" panose="05000000000000000000" pitchFamily="2" charset="2"/>
              <a:buNone/>
            </a:pPr>
            <a:r>
              <a:rPr lang="en-US" altLang="zh-CN" dirty="0">
                <a:sym typeface="Wingdings" panose="05000000000000000000" pitchFamily="2" charset="2"/>
              </a:rPr>
              <a:t>Effective T2* SNR</a:t>
            </a:r>
          </a:p>
          <a:p>
            <a:pPr marL="0" indent="0">
              <a:buFont typeface="Wingdings" panose="05000000000000000000" pitchFamily="2" charset="2"/>
              <a:buNone/>
            </a:pPr>
            <a:r>
              <a:rPr lang="en-US" altLang="zh-CN" dirty="0">
                <a:sym typeface="Wingdings" panose="05000000000000000000" pitchFamily="2" charset="2"/>
              </a:rPr>
              <a:t> 7 periodic more efficient at low T2*</a:t>
            </a:r>
            <a:endParaRPr lang="zh-CN" altLang="en-US" dirty="0"/>
          </a:p>
        </p:txBody>
      </p:sp>
      <p:sp>
        <p:nvSpPr>
          <p:cNvPr id="4" name="页眉占位符 3"/>
          <p:cNvSpPr>
            <a:spLocks noGrp="1"/>
          </p:cNvSpPr>
          <p:nvPr>
            <p:ph type="hdr" sz="quarter"/>
          </p:nvPr>
        </p:nvSpPr>
        <p:spPr/>
        <p:txBody>
          <a:bodyPr/>
          <a:lstStyle/>
          <a:p>
            <a:r>
              <a:rPr lang="en-US"/>
              <a:t>Name of presentation</a:t>
            </a:r>
            <a:endParaRPr lang="en-US" dirty="0"/>
          </a:p>
        </p:txBody>
      </p:sp>
      <p:sp>
        <p:nvSpPr>
          <p:cNvPr id="5" name="日期占位符 4"/>
          <p:cNvSpPr>
            <a:spLocks noGrp="1"/>
          </p:cNvSpPr>
          <p:nvPr>
            <p:ph type="dt" idx="1"/>
          </p:nvPr>
        </p:nvSpPr>
        <p:spPr/>
        <p:txBody>
          <a:bodyPr/>
          <a:lstStyle/>
          <a:p>
            <a:fld id="{8D35C32B-10D1-1447-A35B-280119DE9D12}" type="datetime3">
              <a:rPr lang="en-GB" smtClean="0"/>
              <a:pPr/>
              <a:t>17 June, 2023</a:t>
            </a:fld>
            <a:endParaRPr lang="en-US" dirty="0"/>
          </a:p>
        </p:txBody>
      </p:sp>
    </p:spTree>
    <p:extLst>
      <p:ext uri="{BB962C8B-B14F-4D97-AF65-F5344CB8AC3E}">
        <p14:creationId xmlns:p14="http://schemas.microsoft.com/office/powerpoint/2010/main" val="33088654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r>
              <a:rPr lang="en-US" altLang="zh-CN" dirty="0"/>
              <a:t>First, lets go into the background introduction. </a:t>
            </a:r>
            <a:endParaRPr lang="zh-CN" altLang="en-US" dirty="0"/>
          </a:p>
        </p:txBody>
      </p:sp>
      <p:sp>
        <p:nvSpPr>
          <p:cNvPr id="4" name="页眉占位符 3"/>
          <p:cNvSpPr>
            <a:spLocks noGrp="1"/>
          </p:cNvSpPr>
          <p:nvPr>
            <p:ph type="hdr" sz="quarter"/>
          </p:nvPr>
        </p:nvSpPr>
        <p:spPr/>
        <p:txBody>
          <a:bodyPr/>
          <a:lstStyle/>
          <a:p>
            <a:r>
              <a:rPr lang="en-US"/>
              <a:t>Name of presentation</a:t>
            </a:r>
            <a:endParaRPr lang="en-US" dirty="0"/>
          </a:p>
        </p:txBody>
      </p:sp>
      <p:sp>
        <p:nvSpPr>
          <p:cNvPr id="5" name="日期占位符 4"/>
          <p:cNvSpPr>
            <a:spLocks noGrp="1"/>
          </p:cNvSpPr>
          <p:nvPr>
            <p:ph type="dt" idx="1"/>
          </p:nvPr>
        </p:nvSpPr>
        <p:spPr/>
        <p:txBody>
          <a:bodyPr/>
          <a:lstStyle/>
          <a:p>
            <a:fld id="{8D35C32B-10D1-1447-A35B-280119DE9D12}" type="datetime3">
              <a:rPr lang="en-GB" smtClean="0"/>
              <a:pPr/>
              <a:t>17 June, 2023</a:t>
            </a:fld>
            <a:endParaRPr lang="en-US" dirty="0"/>
          </a:p>
        </p:txBody>
      </p:sp>
    </p:spTree>
    <p:extLst>
      <p:ext uri="{BB962C8B-B14F-4D97-AF65-F5344CB8AC3E}">
        <p14:creationId xmlns:p14="http://schemas.microsoft.com/office/powerpoint/2010/main" val="4200815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00" dirty="0">
                <a:effectLst/>
                <a:latin typeface="Times New Roman" panose="02020603050405020304" pitchFamily="18" charset="0"/>
                <a:ea typeface="等线" panose="02010600030101010101" pitchFamily="2" charset="-122"/>
                <a:cs typeface="Times New Roman" panose="02020603050405020304" pitchFamily="18" charset="0"/>
              </a:rPr>
              <a:t>Parkinson’s Disease is second most common neural degenerative disease, which affect the motor region of brain. It is irreversible and currently has no cure. Therefore, early detection is important, as it will help </a:t>
            </a:r>
            <a:r>
              <a:rPr lang="en-US" altLang="zh-CN" sz="1200" kern="100" dirty="0">
                <a:effectLst/>
                <a:latin typeface="Times New Roman" panose="02020603050405020304" pitchFamily="18" charset="0"/>
                <a:ea typeface="等线" panose="02010600030101010101" pitchFamily="2" charset="-122"/>
                <a:cs typeface="Times New Roman" panose="02020603050405020304" pitchFamily="18" charset="0"/>
                <a:sym typeface="Wingdings" panose="05000000000000000000" pitchFamily="2" charset="2"/>
              </a:rPr>
              <a:t>treatment research and tracks disease development. At early onset of Parkinson’s Disease, increasing iron concentration is observed at the substantia nigra region in midbrain. It distort the magnetic field when doing MRI and can be detected using an MRI time constant T2*, which is tissue and field inhomogeneities dependent. Previous research had shown the T2* value drop from 53ms to 13ms for PD patient, and you can see these change quite obviously in the substantia nigra in these figure below, which are R2* quantitative MRI image, R2* is just reciprocal of T2*. So, this drop in T2* can be used as an effective biomarker for PD. But, what exactly is the T2*? And how do we calculate the T2* and generate the T2* map?</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kern="100" dirty="0">
              <a:effectLst/>
              <a:latin typeface="Times New Roman" panose="02020603050405020304" pitchFamily="18" charset="0"/>
              <a:ea typeface="等线" panose="02010600030101010101" pitchFamily="2" charset="-122"/>
              <a:cs typeface="Times New Roman" panose="02020603050405020304" pitchFamily="18" charset="0"/>
              <a:sym typeface="Wingdings" panose="05000000000000000000" pitchFamily="2" charset="2"/>
            </a:endParaRPr>
          </a:p>
          <a:p>
            <a:endParaRPr lang="zh-CN" altLang="en-US" dirty="0"/>
          </a:p>
        </p:txBody>
      </p:sp>
      <p:sp>
        <p:nvSpPr>
          <p:cNvPr id="4" name="页眉占位符 3"/>
          <p:cNvSpPr>
            <a:spLocks noGrp="1"/>
          </p:cNvSpPr>
          <p:nvPr>
            <p:ph type="hdr" sz="quarter"/>
          </p:nvPr>
        </p:nvSpPr>
        <p:spPr/>
        <p:txBody>
          <a:bodyPr/>
          <a:lstStyle/>
          <a:p>
            <a:r>
              <a:rPr lang="en-US"/>
              <a:t>Name of presentation</a:t>
            </a:r>
            <a:endParaRPr lang="en-US" dirty="0"/>
          </a:p>
        </p:txBody>
      </p:sp>
      <p:sp>
        <p:nvSpPr>
          <p:cNvPr id="5" name="日期占位符 4"/>
          <p:cNvSpPr>
            <a:spLocks noGrp="1"/>
          </p:cNvSpPr>
          <p:nvPr>
            <p:ph type="dt" idx="1"/>
          </p:nvPr>
        </p:nvSpPr>
        <p:spPr/>
        <p:txBody>
          <a:bodyPr/>
          <a:lstStyle/>
          <a:p>
            <a:fld id="{8D35C32B-10D1-1447-A35B-280119DE9D12}" type="datetime3">
              <a:rPr lang="en-GB" smtClean="0"/>
              <a:pPr/>
              <a:t>17 June, 2023</a:t>
            </a:fld>
            <a:endParaRPr lang="en-US" dirty="0"/>
          </a:p>
        </p:txBody>
      </p:sp>
    </p:spTree>
    <p:extLst>
      <p:ext uri="{BB962C8B-B14F-4D97-AF65-F5344CB8AC3E}">
        <p14:creationId xmlns:p14="http://schemas.microsoft.com/office/powerpoint/2010/main" val="9991098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r>
              <a:rPr lang="en-US" altLang="zh-CN" dirty="0"/>
              <a:t>To generate MR image, we excite the </a:t>
            </a:r>
            <a:r>
              <a:rPr lang="en-US" altLang="zh-CN" dirty="0" err="1"/>
              <a:t>magnetised</a:t>
            </a:r>
            <a:r>
              <a:rPr lang="en-US" altLang="zh-CN" dirty="0"/>
              <a:t> spins with certain flip angle using radiofrequency pulses, and record the signal at echo time TE in Fourier space called k-space during relaxation. And an inverse Fourier transform of k-space is performed to reconstruct the MR image. The recorded signal intensity exponentially decayed against TE with time constant T2*. By acquiring signal at multiple different TEs, we will be able to fit the exponential decay and calculate the T2* value voxel by voxel. And this is the gold-standard T2* mapping method called multi-echo SPGR. </a:t>
            </a:r>
          </a:p>
        </p:txBody>
      </p:sp>
      <p:sp>
        <p:nvSpPr>
          <p:cNvPr id="4" name="页眉占位符 3"/>
          <p:cNvSpPr>
            <a:spLocks noGrp="1"/>
          </p:cNvSpPr>
          <p:nvPr>
            <p:ph type="hdr" sz="quarter"/>
          </p:nvPr>
        </p:nvSpPr>
        <p:spPr/>
        <p:txBody>
          <a:bodyPr/>
          <a:lstStyle/>
          <a:p>
            <a:r>
              <a:rPr lang="en-US"/>
              <a:t>Name of presentation</a:t>
            </a:r>
            <a:endParaRPr lang="en-US" dirty="0"/>
          </a:p>
        </p:txBody>
      </p:sp>
      <p:sp>
        <p:nvSpPr>
          <p:cNvPr id="5" name="日期占位符 4"/>
          <p:cNvSpPr>
            <a:spLocks noGrp="1"/>
          </p:cNvSpPr>
          <p:nvPr>
            <p:ph type="dt" idx="1"/>
          </p:nvPr>
        </p:nvSpPr>
        <p:spPr/>
        <p:txBody>
          <a:bodyPr/>
          <a:lstStyle/>
          <a:p>
            <a:fld id="{8D35C32B-10D1-1447-A35B-280119DE9D12}" type="datetime3">
              <a:rPr lang="en-GB" smtClean="0"/>
              <a:pPr/>
              <a:t>17 June, 2023</a:t>
            </a:fld>
            <a:endParaRPr lang="en-US" dirty="0"/>
          </a:p>
        </p:txBody>
      </p:sp>
    </p:spTree>
    <p:extLst>
      <p:ext uri="{BB962C8B-B14F-4D97-AF65-F5344CB8AC3E}">
        <p14:creationId xmlns:p14="http://schemas.microsoft.com/office/powerpoint/2010/main" val="24168077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r>
              <a:rPr lang="en-US" altLang="zh-CN" dirty="0"/>
              <a:t>However, the gold-standard method is difficult to get high resolution and accurate T2* map at SN due to the tissue motion at brain stem you can see here. A method based on a more complexed N-periodic ka-SPGR sequence is proposed to be motion robust and can be used to get T2* map. </a:t>
            </a:r>
          </a:p>
        </p:txBody>
      </p:sp>
      <p:sp>
        <p:nvSpPr>
          <p:cNvPr id="4" name="页眉占位符 3"/>
          <p:cNvSpPr>
            <a:spLocks noGrp="1"/>
          </p:cNvSpPr>
          <p:nvPr>
            <p:ph type="hdr" sz="quarter"/>
          </p:nvPr>
        </p:nvSpPr>
        <p:spPr/>
        <p:txBody>
          <a:bodyPr/>
          <a:lstStyle/>
          <a:p>
            <a:r>
              <a:rPr lang="en-US"/>
              <a:t>Name of presentation</a:t>
            </a:r>
            <a:endParaRPr lang="en-US" dirty="0"/>
          </a:p>
        </p:txBody>
      </p:sp>
      <p:sp>
        <p:nvSpPr>
          <p:cNvPr id="5" name="日期占位符 4"/>
          <p:cNvSpPr>
            <a:spLocks noGrp="1"/>
          </p:cNvSpPr>
          <p:nvPr>
            <p:ph type="dt" idx="1"/>
          </p:nvPr>
        </p:nvSpPr>
        <p:spPr/>
        <p:txBody>
          <a:bodyPr/>
          <a:lstStyle/>
          <a:p>
            <a:fld id="{8D35C32B-10D1-1447-A35B-280119DE9D12}" type="datetime3">
              <a:rPr lang="en-GB" smtClean="0"/>
              <a:pPr/>
              <a:t>17 June, 2023</a:t>
            </a:fld>
            <a:endParaRPr lang="en-US" dirty="0"/>
          </a:p>
        </p:txBody>
      </p:sp>
    </p:spTree>
    <p:extLst>
      <p:ext uri="{BB962C8B-B14F-4D97-AF65-F5344CB8AC3E}">
        <p14:creationId xmlns:p14="http://schemas.microsoft.com/office/powerpoint/2010/main" val="37950074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r>
              <a:rPr lang="en-US" altLang="zh-CN" dirty="0"/>
              <a:t>So, now just let me briefly introduce the ka-SPGR sequence.</a:t>
            </a:r>
            <a:endParaRPr lang="zh-CN" altLang="en-US" dirty="0"/>
          </a:p>
        </p:txBody>
      </p:sp>
      <p:sp>
        <p:nvSpPr>
          <p:cNvPr id="4" name="页眉占位符 3"/>
          <p:cNvSpPr>
            <a:spLocks noGrp="1"/>
          </p:cNvSpPr>
          <p:nvPr>
            <p:ph type="hdr" sz="quarter"/>
          </p:nvPr>
        </p:nvSpPr>
        <p:spPr/>
        <p:txBody>
          <a:bodyPr/>
          <a:lstStyle/>
          <a:p>
            <a:r>
              <a:rPr lang="en-US"/>
              <a:t>Name of presentation</a:t>
            </a:r>
            <a:endParaRPr lang="en-US" dirty="0"/>
          </a:p>
        </p:txBody>
      </p:sp>
      <p:sp>
        <p:nvSpPr>
          <p:cNvPr id="5" name="日期占位符 4"/>
          <p:cNvSpPr>
            <a:spLocks noGrp="1"/>
          </p:cNvSpPr>
          <p:nvPr>
            <p:ph type="dt" idx="1"/>
          </p:nvPr>
        </p:nvSpPr>
        <p:spPr/>
        <p:txBody>
          <a:bodyPr/>
          <a:lstStyle/>
          <a:p>
            <a:fld id="{8D35C32B-10D1-1447-A35B-280119DE9D12}" type="datetime3">
              <a:rPr lang="en-GB" smtClean="0"/>
              <a:pPr/>
              <a:t>17 June, 2023</a:t>
            </a:fld>
            <a:endParaRPr lang="en-US" dirty="0"/>
          </a:p>
        </p:txBody>
      </p:sp>
    </p:spTree>
    <p:extLst>
      <p:ext uri="{BB962C8B-B14F-4D97-AF65-F5344CB8AC3E}">
        <p14:creationId xmlns:p14="http://schemas.microsoft.com/office/powerpoint/2010/main" val="22942431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pPr algn="just"/>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For a N-periodic ka-SPGR sequence, we excite the spins with small flip angle, short TR and a TE equals half TR, also, a RF-spoiling is added, which means excitation each time will have phase increment according to this quadratic equation. Using all of these settings, the signal generated are no longer directly related to T2* decay. Instead, it yields N different steady-state signals from S(0) to S(N-1), and each steady-state signals are the RF phase modulation weighted sum of exponential T2* decay signal at specific times, shown in this analytical solution of N-periodic ka-SPGR. This yellow term, the exponential decay signal at TE + F TR are called configuration state, or F-states. The F-states can be reconstructed by correcting the phase modulation. However, using N-periodic ka-SPGR will only allow acquiring N-steady state signal, and is not able to reconstruct more than N F-states. Therefore, we need to shift the F-states using a gradient spoiler as shown here, to make sure only N F-states are inside the acquired k-space.  </a:t>
            </a:r>
          </a:p>
          <a:p>
            <a:pPr algn="just"/>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4" name="页眉占位符 3"/>
          <p:cNvSpPr>
            <a:spLocks noGrp="1"/>
          </p:cNvSpPr>
          <p:nvPr>
            <p:ph type="hdr" sz="quarter"/>
          </p:nvPr>
        </p:nvSpPr>
        <p:spPr/>
        <p:txBody>
          <a:bodyPr/>
          <a:lstStyle/>
          <a:p>
            <a:r>
              <a:rPr lang="en-US"/>
              <a:t>Name of presentation</a:t>
            </a:r>
            <a:endParaRPr lang="en-US" dirty="0"/>
          </a:p>
        </p:txBody>
      </p:sp>
      <p:sp>
        <p:nvSpPr>
          <p:cNvPr id="5" name="日期占位符 4"/>
          <p:cNvSpPr>
            <a:spLocks noGrp="1"/>
          </p:cNvSpPr>
          <p:nvPr>
            <p:ph type="dt" idx="1"/>
          </p:nvPr>
        </p:nvSpPr>
        <p:spPr/>
        <p:txBody>
          <a:bodyPr/>
          <a:lstStyle/>
          <a:p>
            <a:fld id="{8D35C32B-10D1-1447-A35B-280119DE9D12}" type="datetime3">
              <a:rPr lang="en-GB" smtClean="0"/>
              <a:pPr/>
              <a:t>17 June, 2023</a:t>
            </a:fld>
            <a:endParaRPr lang="en-US" dirty="0"/>
          </a:p>
        </p:txBody>
      </p:sp>
    </p:spTree>
    <p:extLst>
      <p:ext uri="{BB962C8B-B14F-4D97-AF65-F5344CB8AC3E}">
        <p14:creationId xmlns:p14="http://schemas.microsoft.com/office/powerpoint/2010/main" val="4088743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r>
              <a:rPr lang="en-US" altLang="zh-CN" dirty="0"/>
              <a:t>An example of reconstructing the F-states and fitting the T2* value is shown here using 5-periodic ka-SPGR. We correct the phase modulation of each acquired signal using this equation and sum up to form the k-space of corresponding F-states. Then we shift the off-set F-states information back to the middle of k-space and inverse Fourier transform to get the F-states signal. The magnitude of F-states are then used to fit exponential decay against the effective time TE+FTR and acquire T2* as shown here. </a:t>
            </a:r>
          </a:p>
          <a:p>
            <a:endParaRPr lang="en-US" altLang="zh-CN" dirty="0"/>
          </a:p>
          <a:p>
            <a:r>
              <a:rPr lang="en-US" altLang="zh-CN" dirty="0"/>
              <a:t>As we construct the signal used to fit</a:t>
            </a:r>
            <a:r>
              <a:rPr lang="zh-CN" altLang="en-US" dirty="0"/>
              <a:t> </a:t>
            </a:r>
            <a:r>
              <a:rPr lang="en-US" altLang="zh-CN" dirty="0"/>
              <a:t>T2*</a:t>
            </a:r>
            <a:r>
              <a:rPr lang="zh-CN" altLang="en-US" dirty="0"/>
              <a:t> </a:t>
            </a:r>
            <a:r>
              <a:rPr lang="en-US" altLang="zh-CN" dirty="0"/>
              <a:t>decay is averaged across multiple acquisition, this method is theoretically motion robust. However, the accuracy of the T2* mapping of this technique is not quantitatively </a:t>
            </a:r>
            <a:r>
              <a:rPr lang="en-US" altLang="zh-CN" dirty="0" err="1"/>
              <a:t>analysed</a:t>
            </a:r>
            <a:r>
              <a:rPr lang="en-US" altLang="zh-CN" dirty="0"/>
              <a:t> and no optimal scanning parameters are suggested before. </a:t>
            </a:r>
            <a:endParaRPr lang="zh-CN" altLang="en-US" dirty="0"/>
          </a:p>
        </p:txBody>
      </p:sp>
      <p:sp>
        <p:nvSpPr>
          <p:cNvPr id="4" name="页眉占位符 3"/>
          <p:cNvSpPr>
            <a:spLocks noGrp="1"/>
          </p:cNvSpPr>
          <p:nvPr>
            <p:ph type="hdr" sz="quarter"/>
          </p:nvPr>
        </p:nvSpPr>
        <p:spPr/>
        <p:txBody>
          <a:bodyPr/>
          <a:lstStyle/>
          <a:p>
            <a:r>
              <a:rPr lang="en-US"/>
              <a:t>Name of presentation</a:t>
            </a:r>
            <a:endParaRPr lang="en-US" dirty="0"/>
          </a:p>
        </p:txBody>
      </p:sp>
      <p:sp>
        <p:nvSpPr>
          <p:cNvPr id="5" name="日期占位符 4"/>
          <p:cNvSpPr>
            <a:spLocks noGrp="1"/>
          </p:cNvSpPr>
          <p:nvPr>
            <p:ph type="dt" idx="1"/>
          </p:nvPr>
        </p:nvSpPr>
        <p:spPr/>
        <p:txBody>
          <a:bodyPr/>
          <a:lstStyle/>
          <a:p>
            <a:fld id="{8D35C32B-10D1-1447-A35B-280119DE9D12}" type="datetime3">
              <a:rPr lang="en-GB" smtClean="0"/>
              <a:pPr/>
              <a:t>17 June, 2023</a:t>
            </a:fld>
            <a:endParaRPr lang="en-US" dirty="0"/>
          </a:p>
        </p:txBody>
      </p:sp>
    </p:spTree>
    <p:extLst>
      <p:ext uri="{BB962C8B-B14F-4D97-AF65-F5344CB8AC3E}">
        <p14:creationId xmlns:p14="http://schemas.microsoft.com/office/powerpoint/2010/main" val="40225427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r>
              <a:rPr lang="en-US" altLang="zh-CN" dirty="0"/>
              <a:t>In this project, we first build a computer simulation to calculate bias and find optimal scanning parameters at lowest bias. Then the optimized sequences are used to perform a practical phantom scanning experiment to generating T2* image and </a:t>
            </a:r>
            <a:r>
              <a:rPr lang="en-US" altLang="zh-CN" dirty="0" err="1"/>
              <a:t>analyse</a:t>
            </a:r>
            <a:r>
              <a:rPr lang="en-US" altLang="zh-CN" dirty="0"/>
              <a:t> the performance in reality comparing with gold-standard method. </a:t>
            </a:r>
            <a:endParaRPr lang="zh-CN" altLang="en-US" dirty="0"/>
          </a:p>
        </p:txBody>
      </p:sp>
      <p:sp>
        <p:nvSpPr>
          <p:cNvPr id="4" name="页眉占位符 3"/>
          <p:cNvSpPr>
            <a:spLocks noGrp="1"/>
          </p:cNvSpPr>
          <p:nvPr>
            <p:ph type="hdr" sz="quarter"/>
          </p:nvPr>
        </p:nvSpPr>
        <p:spPr/>
        <p:txBody>
          <a:bodyPr/>
          <a:lstStyle/>
          <a:p>
            <a:r>
              <a:rPr lang="en-US"/>
              <a:t>Name of presentation</a:t>
            </a:r>
            <a:endParaRPr lang="en-US" dirty="0"/>
          </a:p>
        </p:txBody>
      </p:sp>
      <p:sp>
        <p:nvSpPr>
          <p:cNvPr id="5" name="日期占位符 4"/>
          <p:cNvSpPr>
            <a:spLocks noGrp="1"/>
          </p:cNvSpPr>
          <p:nvPr>
            <p:ph type="dt" idx="1"/>
          </p:nvPr>
        </p:nvSpPr>
        <p:spPr/>
        <p:txBody>
          <a:bodyPr/>
          <a:lstStyle/>
          <a:p>
            <a:fld id="{8D35C32B-10D1-1447-A35B-280119DE9D12}" type="datetime3">
              <a:rPr lang="en-GB" smtClean="0"/>
              <a:pPr/>
              <a:t>17 June, 2023</a:t>
            </a:fld>
            <a:endParaRPr lang="en-US" dirty="0"/>
          </a:p>
        </p:txBody>
      </p:sp>
    </p:spTree>
    <p:extLst>
      <p:ext uri="{BB962C8B-B14F-4D97-AF65-F5344CB8AC3E}">
        <p14:creationId xmlns:p14="http://schemas.microsoft.com/office/powerpoint/2010/main" val="32680431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no image)">
    <p:bg>
      <p:bgPr>
        <a:solidFill>
          <a:srgbClr val="EBEEEE"/>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57200" y="3942832"/>
            <a:ext cx="6400800" cy="604513"/>
          </a:xfrm>
        </p:spPr>
        <p:txBody>
          <a:bodyPr/>
          <a:lstStyle>
            <a:lvl1pPr marL="0" indent="0" algn="l">
              <a:buNone/>
              <a:defRPr sz="2800">
                <a:solidFill>
                  <a:srgbClr val="000000"/>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edit Master subtitle style</a:t>
            </a:r>
            <a:endParaRPr lang="en-US" dirty="0"/>
          </a:p>
        </p:txBody>
      </p:sp>
      <p:sp>
        <p:nvSpPr>
          <p:cNvPr id="13" name="Title 12"/>
          <p:cNvSpPr>
            <a:spLocks noGrp="1"/>
          </p:cNvSpPr>
          <p:nvPr>
            <p:ph type="title"/>
          </p:nvPr>
        </p:nvSpPr>
        <p:spPr>
          <a:xfrm>
            <a:off x="457200" y="2096689"/>
            <a:ext cx="8229600" cy="1143000"/>
          </a:xfrm>
        </p:spPr>
        <p:txBody>
          <a:bodyPr/>
          <a:lstStyle>
            <a:lvl1pPr algn="l">
              <a:defRPr sz="5000" b="0">
                <a:solidFill>
                  <a:srgbClr val="003E74"/>
                </a:solidFill>
              </a:defRPr>
            </a:lvl1pPr>
          </a:lstStyle>
          <a:p>
            <a:r>
              <a:rPr lang="en-GB" dirty="0"/>
              <a:t>Click to edit Master title style</a:t>
            </a:r>
            <a:endParaRPr lang="en-US" dirty="0"/>
          </a:p>
        </p:txBody>
      </p:sp>
      <p:sp>
        <p:nvSpPr>
          <p:cNvPr id="7" name="Text Placeholder 3"/>
          <p:cNvSpPr txBox="1">
            <a:spLocks/>
          </p:cNvSpPr>
          <p:nvPr userDrawn="1"/>
        </p:nvSpPr>
        <p:spPr>
          <a:xfrm>
            <a:off x="6340639" y="800593"/>
            <a:ext cx="2346162" cy="257244"/>
          </a:xfrm>
          <a:prstGeom prst="rect">
            <a:avLst/>
          </a:prstGeom>
        </p:spPr>
        <p:txBody>
          <a:bodyPr lIns="0" tIns="0" rIns="0" bIns="0"/>
          <a:lstStyle>
            <a:lvl1pPr marL="0" indent="0" algn="r" defTabSz="457200" rtl="0" eaLnBrk="1" latinLnBrk="0" hangingPunct="1">
              <a:spcBef>
                <a:spcPct val="20000"/>
              </a:spcBef>
              <a:buClr>
                <a:srgbClr val="003E74"/>
              </a:buClr>
              <a:buFont typeface="Arial"/>
              <a:buNone/>
              <a:defRPr sz="1200" b="0" kern="1200" baseline="0">
                <a:solidFill>
                  <a:srgbClr val="003E74"/>
                </a:solidFill>
                <a:latin typeface="Arial"/>
                <a:ea typeface="+mn-ea"/>
                <a:cs typeface="Arial"/>
              </a:defRPr>
            </a:lvl1pPr>
            <a:lvl2pPr marL="742950" indent="-285750" algn="l" defTabSz="457200" rtl="0" eaLnBrk="1" latinLnBrk="0" hangingPunct="1">
              <a:spcBef>
                <a:spcPct val="20000"/>
              </a:spcBef>
              <a:buClr>
                <a:srgbClr val="003E74"/>
              </a:buClr>
              <a:buFont typeface="Arial"/>
              <a:buChar char="–"/>
              <a:defRPr sz="1800" kern="1200">
                <a:solidFill>
                  <a:schemeClr val="tx1"/>
                </a:solidFill>
                <a:latin typeface="Arial"/>
                <a:ea typeface="+mn-ea"/>
                <a:cs typeface="Arial"/>
              </a:defRPr>
            </a:lvl2pPr>
            <a:lvl3pPr marL="1143000" indent="-228600" algn="l" defTabSz="457200" rtl="0" eaLnBrk="1" latinLnBrk="0" hangingPunct="1">
              <a:spcBef>
                <a:spcPct val="20000"/>
              </a:spcBef>
              <a:buClr>
                <a:srgbClr val="003E74"/>
              </a:buClr>
              <a:buFont typeface="Arial"/>
              <a:buChar char="•"/>
              <a:defRPr sz="1400" kern="1200">
                <a:solidFill>
                  <a:schemeClr val="tx1"/>
                </a:solidFill>
                <a:latin typeface="Arial"/>
                <a:ea typeface="+mn-ea"/>
                <a:cs typeface="Arial"/>
              </a:defRPr>
            </a:lvl3pPr>
            <a:lvl4pPr marL="1600200" indent="-228600" algn="l" defTabSz="457200" rtl="0" eaLnBrk="1" latinLnBrk="0" hangingPunct="1">
              <a:spcBef>
                <a:spcPct val="20000"/>
              </a:spcBef>
              <a:buClr>
                <a:srgbClr val="003E74"/>
              </a:buClr>
              <a:buFont typeface="Arial"/>
              <a:buChar char="–"/>
              <a:defRPr sz="1400" kern="1200">
                <a:solidFill>
                  <a:schemeClr val="tx1"/>
                </a:solidFill>
                <a:latin typeface="Arial"/>
                <a:ea typeface="+mn-ea"/>
                <a:cs typeface="Arial"/>
              </a:defRPr>
            </a:lvl4pPr>
            <a:lvl5pPr marL="2057400" indent="-228600" algn="l" defTabSz="457200" rtl="0" eaLnBrk="1" latinLnBrk="0" hangingPunct="1">
              <a:spcBef>
                <a:spcPct val="20000"/>
              </a:spcBef>
              <a:buClr>
                <a:srgbClr val="003E74"/>
              </a:buClr>
              <a:buFont typeface="Arial"/>
              <a:buChar char="»"/>
              <a:defRPr sz="1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dirty="0"/>
          </a:p>
        </p:txBody>
      </p:sp>
      <p:sp>
        <p:nvSpPr>
          <p:cNvPr id="10" name="Text Placeholder 9"/>
          <p:cNvSpPr>
            <a:spLocks noGrp="1"/>
          </p:cNvSpPr>
          <p:nvPr>
            <p:ph type="body" sz="quarter" idx="11" hasCustomPrompt="1"/>
          </p:nvPr>
        </p:nvSpPr>
        <p:spPr>
          <a:xfrm>
            <a:off x="457200" y="5273580"/>
            <a:ext cx="6400800" cy="339811"/>
          </a:xfrm>
        </p:spPr>
        <p:txBody>
          <a:bodyPr/>
          <a:lstStyle>
            <a:lvl1pPr marL="0" indent="0" algn="l">
              <a:buNone/>
              <a:defRPr sz="1200" baseline="0">
                <a:solidFill>
                  <a:srgbClr val="002548"/>
                </a:solidFill>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GB" dirty="0"/>
              <a:t>Click to edit author name</a:t>
            </a:r>
            <a:endParaRPr lang="en-US" dirty="0"/>
          </a:p>
        </p:txBody>
      </p:sp>
      <p:sp>
        <p:nvSpPr>
          <p:cNvPr id="8" name="Text Placeholder 3"/>
          <p:cNvSpPr>
            <a:spLocks noGrp="1"/>
          </p:cNvSpPr>
          <p:nvPr>
            <p:ph type="body" sz="quarter" idx="13" hasCustomPrompt="1"/>
          </p:nvPr>
        </p:nvSpPr>
        <p:spPr>
          <a:xfrm>
            <a:off x="7095256" y="791391"/>
            <a:ext cx="1591545" cy="257175"/>
          </a:xfrm>
        </p:spPr>
        <p:txBody>
          <a:bodyPr/>
          <a:lstStyle>
            <a:lvl1pPr marL="0" indent="0" algn="r">
              <a:buNone/>
              <a:defRPr sz="1200">
                <a:solidFill>
                  <a:srgbClr val="003E74"/>
                </a:solidFill>
              </a:defRPr>
            </a:lvl1pPr>
          </a:lstStyle>
          <a:p>
            <a:pPr lvl="0"/>
            <a:r>
              <a:rPr lang="en-US" dirty="0"/>
              <a:t>Click to add the date</a:t>
            </a:r>
          </a:p>
        </p:txBody>
      </p:sp>
    </p:spTree>
    <p:extLst>
      <p:ext uri="{BB962C8B-B14F-4D97-AF65-F5344CB8AC3E}">
        <p14:creationId xmlns:p14="http://schemas.microsoft.com/office/powerpoint/2010/main" val="371809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with imag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57200" y="4245089"/>
            <a:ext cx="3601176" cy="797761"/>
          </a:xfrm>
        </p:spPr>
        <p:txBody>
          <a:bodyPr/>
          <a:lstStyle>
            <a:lvl1pPr marL="0" indent="0" algn="l">
              <a:buNone/>
              <a:defRPr sz="2800">
                <a:solidFill>
                  <a:srgbClr val="000000"/>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edit Master subtitle style</a:t>
            </a:r>
            <a:endParaRPr lang="en-US" dirty="0"/>
          </a:p>
        </p:txBody>
      </p:sp>
      <p:sp>
        <p:nvSpPr>
          <p:cNvPr id="4" name="Title 12"/>
          <p:cNvSpPr>
            <a:spLocks noGrp="1"/>
          </p:cNvSpPr>
          <p:nvPr>
            <p:ph type="title"/>
          </p:nvPr>
        </p:nvSpPr>
        <p:spPr>
          <a:xfrm>
            <a:off x="457200" y="1545982"/>
            <a:ext cx="3601176" cy="2153335"/>
          </a:xfrm>
        </p:spPr>
        <p:txBody>
          <a:bodyPr/>
          <a:lstStyle>
            <a:lvl1pPr>
              <a:defRPr sz="5000" b="0">
                <a:solidFill>
                  <a:srgbClr val="003E74"/>
                </a:solidFill>
              </a:defRPr>
            </a:lvl1pPr>
          </a:lstStyle>
          <a:p>
            <a:r>
              <a:rPr lang="en-GB" dirty="0"/>
              <a:t>Click to edit Master title style</a:t>
            </a:r>
            <a:endParaRPr lang="en-US" dirty="0"/>
          </a:p>
        </p:txBody>
      </p:sp>
      <p:sp>
        <p:nvSpPr>
          <p:cNvPr id="5" name="Text Placeholder 9"/>
          <p:cNvSpPr>
            <a:spLocks noGrp="1"/>
          </p:cNvSpPr>
          <p:nvPr>
            <p:ph type="body" sz="quarter" idx="11" hasCustomPrompt="1"/>
          </p:nvPr>
        </p:nvSpPr>
        <p:spPr>
          <a:xfrm>
            <a:off x="457200" y="5522041"/>
            <a:ext cx="3601176" cy="339811"/>
          </a:xfrm>
        </p:spPr>
        <p:txBody>
          <a:bodyPr/>
          <a:lstStyle>
            <a:lvl1pPr marL="0" indent="0" algn="l">
              <a:buNone/>
              <a:defRPr sz="1200" baseline="0">
                <a:solidFill>
                  <a:srgbClr val="002548"/>
                </a:solidFill>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GB" dirty="0"/>
              <a:t>Click to edit author name</a:t>
            </a:r>
            <a:endParaRPr lang="en-US" dirty="0"/>
          </a:p>
        </p:txBody>
      </p:sp>
      <p:sp>
        <p:nvSpPr>
          <p:cNvPr id="7" name="Picture Placeholder 6"/>
          <p:cNvSpPr>
            <a:spLocks noGrp="1"/>
          </p:cNvSpPr>
          <p:nvPr>
            <p:ph type="pic" sz="quarter" idx="12"/>
          </p:nvPr>
        </p:nvSpPr>
        <p:spPr>
          <a:xfrm>
            <a:off x="4756151" y="1546225"/>
            <a:ext cx="3930650" cy="4316413"/>
          </a:xfrm>
        </p:spPr>
        <p:txBody>
          <a:bodyPr/>
          <a:lstStyle>
            <a:lvl1pPr>
              <a:buClr>
                <a:srgbClr val="002548"/>
              </a:buClr>
              <a:defRPr/>
            </a:lvl1pPr>
          </a:lstStyle>
          <a:p>
            <a:endParaRPr lang="en-US" dirty="0"/>
          </a:p>
        </p:txBody>
      </p:sp>
      <p:sp>
        <p:nvSpPr>
          <p:cNvPr id="9" name="Text Placeholder 3"/>
          <p:cNvSpPr>
            <a:spLocks noGrp="1"/>
          </p:cNvSpPr>
          <p:nvPr>
            <p:ph type="body" sz="quarter" idx="13" hasCustomPrompt="1"/>
          </p:nvPr>
        </p:nvSpPr>
        <p:spPr>
          <a:xfrm>
            <a:off x="7095256" y="791391"/>
            <a:ext cx="1591545" cy="257175"/>
          </a:xfrm>
        </p:spPr>
        <p:txBody>
          <a:bodyPr/>
          <a:lstStyle>
            <a:lvl1pPr marL="0" indent="0" algn="r">
              <a:buNone/>
              <a:defRPr sz="1200">
                <a:solidFill>
                  <a:srgbClr val="003E74"/>
                </a:solidFill>
              </a:defRPr>
            </a:lvl1pPr>
          </a:lstStyle>
          <a:p>
            <a:pPr lvl="0"/>
            <a:r>
              <a:rPr lang="en-US" dirty="0"/>
              <a:t>Click to add the date</a:t>
            </a:r>
          </a:p>
        </p:txBody>
      </p:sp>
    </p:spTree>
    <p:extLst>
      <p:ext uri="{BB962C8B-B14F-4D97-AF65-F5344CB8AC3E}">
        <p14:creationId xmlns:p14="http://schemas.microsoft.com/office/powerpoint/2010/main" val="13720300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 (on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800"/>
            </a:lvl1pPr>
          </a:lstStyle>
          <a:p>
            <a:r>
              <a:rPr lang="en-GB" dirty="0"/>
              <a:t>Click to edit Master title style</a:t>
            </a:r>
            <a:endParaRPr lang="en-US" dirty="0"/>
          </a:p>
        </p:txBody>
      </p:sp>
      <p:sp>
        <p:nvSpPr>
          <p:cNvPr id="3" name="Content Placeholder 2"/>
          <p:cNvSpPr>
            <a:spLocks noGrp="1"/>
          </p:cNvSpPr>
          <p:nvPr>
            <p:ph idx="1"/>
          </p:nvPr>
        </p:nvSpPr>
        <p:spPr/>
        <p:txBody>
          <a:bodyPr/>
          <a:lstStyle>
            <a:lvl1pPr>
              <a:buClr>
                <a:srgbClr val="002548"/>
              </a:buClr>
              <a:defRPr/>
            </a:lvl1pPr>
            <a:lvl2pPr>
              <a:buClr>
                <a:srgbClr val="002548"/>
              </a:buClr>
              <a:defRPr/>
            </a:lvl2pPr>
            <a:lvl3pPr>
              <a:buClr>
                <a:srgbClr val="002548"/>
              </a:buClr>
              <a:defRPr sz="1200"/>
            </a:lvl3pPr>
            <a:lvl4pPr>
              <a:buClr>
                <a:srgbClr val="002548"/>
              </a:buClr>
              <a:defRPr sz="1200"/>
            </a:lvl4pPr>
            <a:lvl5pPr>
              <a:buClr>
                <a:srgbClr val="002548"/>
              </a:buClr>
              <a:defRPr sz="1200">
                <a:latin typeface="+mn-lt"/>
              </a:defRPr>
            </a:lvl5pPr>
            <a:lvl6pPr marL="2286000" indent="0">
              <a:buNone/>
              <a:defRPr sz="1400" baseline="0">
                <a:latin typeface="+mn-lt"/>
              </a:defRPr>
            </a:lvl6pPr>
            <a:lvl7pPr>
              <a:defRPr/>
            </a:lvl7pPr>
            <a:lvl8pPr>
              <a:defRPr/>
            </a:lvl8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8" name="Text Placeholder 7"/>
          <p:cNvSpPr>
            <a:spLocks noGrp="1"/>
          </p:cNvSpPr>
          <p:nvPr>
            <p:ph type="body" sz="quarter" idx="10" hasCustomPrompt="1"/>
          </p:nvPr>
        </p:nvSpPr>
        <p:spPr>
          <a:xfrm>
            <a:off x="6340638" y="469900"/>
            <a:ext cx="2346162" cy="312291"/>
          </a:xfrm>
        </p:spPr>
        <p:txBody>
          <a:bodyPr/>
          <a:lstStyle>
            <a:lvl1pPr marL="0" indent="0" algn="r">
              <a:buNone/>
              <a:defRPr sz="1200" b="1">
                <a:solidFill>
                  <a:srgbClr val="003E74"/>
                </a:solidFill>
              </a:defRPr>
            </a:lvl1pPr>
            <a:lvl2pPr marL="457200" indent="0">
              <a:buNone/>
              <a:defRPr sz="1200">
                <a:solidFill>
                  <a:srgbClr val="003E74"/>
                </a:solidFill>
              </a:defRPr>
            </a:lvl2pPr>
            <a:lvl3pPr marL="914400" indent="0">
              <a:buNone/>
              <a:defRPr sz="1200">
                <a:solidFill>
                  <a:srgbClr val="003E74"/>
                </a:solidFill>
              </a:defRPr>
            </a:lvl3pPr>
            <a:lvl4pPr marL="1371600" indent="0">
              <a:buNone/>
              <a:defRPr sz="1200">
                <a:solidFill>
                  <a:srgbClr val="003E74"/>
                </a:solidFill>
              </a:defRPr>
            </a:lvl4pPr>
            <a:lvl5pPr marL="1828800" indent="0">
              <a:buNone/>
              <a:defRPr sz="1200">
                <a:solidFill>
                  <a:srgbClr val="003E74"/>
                </a:solidFill>
              </a:defRPr>
            </a:lvl5pPr>
          </a:lstStyle>
          <a:p>
            <a:pPr lvl="0"/>
            <a:r>
              <a:rPr lang="en-GB" dirty="0"/>
              <a:t>Click to edit presentation title</a:t>
            </a:r>
            <a:endParaRPr lang="en-US" dirty="0"/>
          </a:p>
        </p:txBody>
      </p:sp>
      <p:sp>
        <p:nvSpPr>
          <p:cNvPr id="7" name="Text Placeholder 3"/>
          <p:cNvSpPr>
            <a:spLocks noGrp="1"/>
          </p:cNvSpPr>
          <p:nvPr>
            <p:ph type="body" sz="quarter" idx="12" hasCustomPrompt="1"/>
          </p:nvPr>
        </p:nvSpPr>
        <p:spPr>
          <a:xfrm>
            <a:off x="7095256" y="791391"/>
            <a:ext cx="1591545" cy="257175"/>
          </a:xfrm>
        </p:spPr>
        <p:txBody>
          <a:bodyPr/>
          <a:lstStyle>
            <a:lvl1pPr marL="0" indent="0" algn="r">
              <a:buNone/>
              <a:defRPr sz="1200">
                <a:solidFill>
                  <a:srgbClr val="003E74"/>
                </a:solidFill>
              </a:defRPr>
            </a:lvl1pPr>
          </a:lstStyle>
          <a:p>
            <a:pPr lvl="0"/>
            <a:r>
              <a:rPr lang="en-US" dirty="0"/>
              <a:t>Click to add the date</a:t>
            </a:r>
          </a:p>
        </p:txBody>
      </p:sp>
    </p:spTree>
    <p:extLst>
      <p:ext uri="{BB962C8B-B14F-4D97-AF65-F5344CB8AC3E}">
        <p14:creationId xmlns:p14="http://schemas.microsoft.com/office/powerpoint/2010/main" val="15692599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two columns)">
    <p:spTree>
      <p:nvGrpSpPr>
        <p:cNvPr id="1" name=""/>
        <p:cNvGrpSpPr/>
        <p:nvPr/>
      </p:nvGrpSpPr>
      <p:grpSpPr>
        <a:xfrm>
          <a:off x="0" y="0"/>
          <a:ext cx="0" cy="0"/>
          <a:chOff x="0" y="0"/>
          <a:chExt cx="0" cy="0"/>
        </a:xfrm>
      </p:grpSpPr>
      <p:sp>
        <p:nvSpPr>
          <p:cNvPr id="10" name="Content Placeholder 2"/>
          <p:cNvSpPr>
            <a:spLocks noGrp="1"/>
          </p:cNvSpPr>
          <p:nvPr>
            <p:ph idx="11"/>
          </p:nvPr>
        </p:nvSpPr>
        <p:spPr>
          <a:xfrm>
            <a:off x="457199" y="2346581"/>
            <a:ext cx="3950877" cy="3644104"/>
          </a:xfrm>
        </p:spPr>
        <p:txBody>
          <a:bodyPr/>
          <a:lstStyle>
            <a:lvl1pPr>
              <a:buClr>
                <a:srgbClr val="002548"/>
              </a:buClr>
              <a:defRPr/>
            </a:lvl1pPr>
            <a:lvl2pPr>
              <a:buClr>
                <a:srgbClr val="002548"/>
              </a:buClr>
              <a:defRPr/>
            </a:lvl2pPr>
            <a:lvl3pPr>
              <a:buClr>
                <a:srgbClr val="002548"/>
              </a:buClr>
              <a:defRPr/>
            </a:lvl3pPr>
            <a:lvl4pPr>
              <a:buClr>
                <a:srgbClr val="002548"/>
              </a:buClr>
              <a:defRPr/>
            </a:lvl4pPr>
            <a:lvl5pPr>
              <a:buClr>
                <a:srgbClr val="002548"/>
              </a:buClr>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2" name="Title 1"/>
          <p:cNvSpPr>
            <a:spLocks noGrp="1"/>
          </p:cNvSpPr>
          <p:nvPr>
            <p:ph type="title"/>
          </p:nvPr>
        </p:nvSpPr>
        <p:spPr/>
        <p:txBody>
          <a:bodyPr/>
          <a:lstStyle>
            <a:lvl1pPr>
              <a:defRPr sz="2800"/>
            </a:lvl1pPr>
          </a:lstStyle>
          <a:p>
            <a:r>
              <a:rPr lang="en-GB" dirty="0"/>
              <a:t>Click to edit Master title style</a:t>
            </a:r>
            <a:endParaRPr lang="en-US" dirty="0"/>
          </a:p>
        </p:txBody>
      </p:sp>
      <p:sp>
        <p:nvSpPr>
          <p:cNvPr id="9" name="Text Placeholder 7"/>
          <p:cNvSpPr>
            <a:spLocks noGrp="1"/>
          </p:cNvSpPr>
          <p:nvPr>
            <p:ph type="body" sz="quarter" idx="10" hasCustomPrompt="1"/>
          </p:nvPr>
        </p:nvSpPr>
        <p:spPr>
          <a:xfrm>
            <a:off x="6340638" y="469900"/>
            <a:ext cx="2346162" cy="312291"/>
          </a:xfrm>
        </p:spPr>
        <p:txBody>
          <a:bodyPr/>
          <a:lstStyle>
            <a:lvl1pPr marL="0" indent="0" algn="r">
              <a:buNone/>
              <a:defRPr sz="1200" b="1">
                <a:solidFill>
                  <a:srgbClr val="003E74"/>
                </a:solidFill>
              </a:defRPr>
            </a:lvl1pPr>
            <a:lvl2pPr marL="457200" indent="0">
              <a:buNone/>
              <a:defRPr sz="1200">
                <a:solidFill>
                  <a:srgbClr val="003E74"/>
                </a:solidFill>
              </a:defRPr>
            </a:lvl2pPr>
            <a:lvl3pPr marL="914400" indent="0">
              <a:buNone/>
              <a:defRPr sz="1200">
                <a:solidFill>
                  <a:srgbClr val="003E74"/>
                </a:solidFill>
              </a:defRPr>
            </a:lvl3pPr>
            <a:lvl4pPr marL="1371600" indent="0">
              <a:buNone/>
              <a:defRPr sz="1200">
                <a:solidFill>
                  <a:srgbClr val="003E74"/>
                </a:solidFill>
              </a:defRPr>
            </a:lvl4pPr>
            <a:lvl5pPr marL="1828800" indent="0">
              <a:buNone/>
              <a:defRPr sz="1200">
                <a:solidFill>
                  <a:srgbClr val="003E74"/>
                </a:solidFill>
              </a:defRPr>
            </a:lvl5pPr>
          </a:lstStyle>
          <a:p>
            <a:pPr lvl="0"/>
            <a:r>
              <a:rPr lang="en-GB" dirty="0"/>
              <a:t>Click to edit presentation title</a:t>
            </a:r>
            <a:endParaRPr lang="en-US" dirty="0"/>
          </a:p>
        </p:txBody>
      </p:sp>
      <p:sp>
        <p:nvSpPr>
          <p:cNvPr id="12" name="Content Placeholder 2"/>
          <p:cNvSpPr>
            <a:spLocks noGrp="1"/>
          </p:cNvSpPr>
          <p:nvPr>
            <p:ph idx="12"/>
          </p:nvPr>
        </p:nvSpPr>
        <p:spPr>
          <a:xfrm>
            <a:off x="4735923" y="2346581"/>
            <a:ext cx="3950878" cy="3644104"/>
          </a:xfrm>
        </p:spPr>
        <p:txBody>
          <a:bodyPr/>
          <a:lstStyle>
            <a:lvl1pPr>
              <a:buClr>
                <a:srgbClr val="002548"/>
              </a:buClr>
              <a:defRPr/>
            </a:lvl1pPr>
            <a:lvl2pPr>
              <a:buClr>
                <a:srgbClr val="002548"/>
              </a:buClr>
              <a:defRPr/>
            </a:lvl2pPr>
            <a:lvl3pPr>
              <a:buClr>
                <a:srgbClr val="002548"/>
              </a:buClr>
              <a:defRPr/>
            </a:lvl3pPr>
            <a:lvl4pPr>
              <a:buClr>
                <a:srgbClr val="002548"/>
              </a:buClr>
              <a:defRPr/>
            </a:lvl4pPr>
            <a:lvl5pPr>
              <a:buClr>
                <a:srgbClr val="002548"/>
              </a:buClr>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8" name="Text Placeholder 3"/>
          <p:cNvSpPr>
            <a:spLocks noGrp="1"/>
          </p:cNvSpPr>
          <p:nvPr>
            <p:ph type="body" sz="quarter" idx="13" hasCustomPrompt="1"/>
          </p:nvPr>
        </p:nvSpPr>
        <p:spPr>
          <a:xfrm>
            <a:off x="7095256" y="791391"/>
            <a:ext cx="1591545" cy="257175"/>
          </a:xfrm>
        </p:spPr>
        <p:txBody>
          <a:bodyPr/>
          <a:lstStyle>
            <a:lvl1pPr marL="0" indent="0" algn="r">
              <a:buNone/>
              <a:defRPr sz="1200">
                <a:solidFill>
                  <a:srgbClr val="003E74"/>
                </a:solidFill>
              </a:defRPr>
            </a:lvl1pPr>
          </a:lstStyle>
          <a:p>
            <a:pPr lvl="0"/>
            <a:r>
              <a:rPr lang="en-US" dirty="0"/>
              <a:t>Click to add the date</a:t>
            </a:r>
          </a:p>
        </p:txBody>
      </p:sp>
    </p:spTree>
    <p:extLst>
      <p:ext uri="{BB962C8B-B14F-4D97-AF65-F5344CB8AC3E}">
        <p14:creationId xmlns:p14="http://schemas.microsoft.com/office/powerpoint/2010/main" val="26227529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with quote)">
    <p:spTree>
      <p:nvGrpSpPr>
        <p:cNvPr id="1" name=""/>
        <p:cNvGrpSpPr/>
        <p:nvPr/>
      </p:nvGrpSpPr>
      <p:grpSpPr>
        <a:xfrm>
          <a:off x="0" y="0"/>
          <a:ext cx="0" cy="0"/>
          <a:chOff x="0" y="0"/>
          <a:chExt cx="0" cy="0"/>
        </a:xfrm>
      </p:grpSpPr>
      <p:sp>
        <p:nvSpPr>
          <p:cNvPr id="3" name="Content Placeholder 2"/>
          <p:cNvSpPr>
            <a:spLocks noGrp="1"/>
          </p:cNvSpPr>
          <p:nvPr>
            <p:ph idx="11"/>
          </p:nvPr>
        </p:nvSpPr>
        <p:spPr>
          <a:xfrm>
            <a:off x="457199" y="2346581"/>
            <a:ext cx="3950877" cy="3644104"/>
          </a:xfrm>
        </p:spPr>
        <p:txBody>
          <a:bodyPr/>
          <a:lstStyle>
            <a:lvl1pPr>
              <a:buClr>
                <a:srgbClr val="002548"/>
              </a:buClr>
              <a:defRPr/>
            </a:lvl1pPr>
            <a:lvl2pPr>
              <a:buClr>
                <a:srgbClr val="0085CA"/>
              </a:buClr>
              <a:defRPr/>
            </a:lvl2pPr>
            <a:lvl3pPr>
              <a:buClr>
                <a:srgbClr val="0085CA"/>
              </a:buClr>
              <a:defRPr/>
            </a:lvl3pPr>
            <a:lvl4pPr>
              <a:buClr>
                <a:srgbClr val="0085CA"/>
              </a:buClr>
              <a:defRPr/>
            </a:lvl4pPr>
            <a:lvl5pPr>
              <a:buClr>
                <a:srgbClr val="0085CA"/>
              </a:buClr>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4" name="Title 1"/>
          <p:cNvSpPr>
            <a:spLocks noGrp="1"/>
          </p:cNvSpPr>
          <p:nvPr>
            <p:ph type="title"/>
          </p:nvPr>
        </p:nvSpPr>
        <p:spPr>
          <a:xfrm>
            <a:off x="457200" y="1487908"/>
            <a:ext cx="8229600" cy="507556"/>
          </a:xfrm>
        </p:spPr>
        <p:txBody>
          <a:bodyPr/>
          <a:lstStyle>
            <a:lvl1pPr>
              <a:defRPr sz="2800"/>
            </a:lvl1pPr>
          </a:lstStyle>
          <a:p>
            <a:r>
              <a:rPr lang="en-GB" dirty="0"/>
              <a:t>Click to edit Master title style</a:t>
            </a:r>
            <a:endParaRPr lang="en-US" dirty="0"/>
          </a:p>
        </p:txBody>
      </p:sp>
      <p:sp>
        <p:nvSpPr>
          <p:cNvPr id="5" name="Text Placeholder 7"/>
          <p:cNvSpPr>
            <a:spLocks noGrp="1"/>
          </p:cNvSpPr>
          <p:nvPr>
            <p:ph type="body" sz="quarter" idx="10" hasCustomPrompt="1"/>
          </p:nvPr>
        </p:nvSpPr>
        <p:spPr>
          <a:xfrm>
            <a:off x="6340638" y="469900"/>
            <a:ext cx="2346162" cy="312291"/>
          </a:xfrm>
        </p:spPr>
        <p:txBody>
          <a:bodyPr/>
          <a:lstStyle>
            <a:lvl1pPr marL="0" indent="0" algn="r">
              <a:buNone/>
              <a:defRPr sz="1200" b="1">
                <a:solidFill>
                  <a:srgbClr val="003E74"/>
                </a:solidFill>
              </a:defRPr>
            </a:lvl1pPr>
            <a:lvl2pPr marL="457200" indent="0">
              <a:buNone/>
              <a:defRPr sz="1200">
                <a:solidFill>
                  <a:srgbClr val="003E74"/>
                </a:solidFill>
              </a:defRPr>
            </a:lvl2pPr>
            <a:lvl3pPr marL="914400" indent="0">
              <a:buNone/>
              <a:defRPr sz="1200">
                <a:solidFill>
                  <a:srgbClr val="003E74"/>
                </a:solidFill>
              </a:defRPr>
            </a:lvl3pPr>
            <a:lvl4pPr marL="1371600" indent="0">
              <a:buNone/>
              <a:defRPr sz="1200">
                <a:solidFill>
                  <a:srgbClr val="003E74"/>
                </a:solidFill>
              </a:defRPr>
            </a:lvl4pPr>
            <a:lvl5pPr marL="1828800" indent="0">
              <a:buNone/>
              <a:defRPr sz="1200">
                <a:solidFill>
                  <a:srgbClr val="003E74"/>
                </a:solidFill>
              </a:defRPr>
            </a:lvl5pPr>
          </a:lstStyle>
          <a:p>
            <a:pPr lvl="0"/>
            <a:r>
              <a:rPr lang="en-GB" dirty="0"/>
              <a:t>Click to edit presentation title</a:t>
            </a:r>
            <a:endParaRPr lang="en-US" dirty="0"/>
          </a:p>
        </p:txBody>
      </p:sp>
      <p:sp>
        <p:nvSpPr>
          <p:cNvPr id="6" name="Content Placeholder 2"/>
          <p:cNvSpPr>
            <a:spLocks noGrp="1"/>
          </p:cNvSpPr>
          <p:nvPr>
            <p:ph idx="12" hasCustomPrompt="1"/>
          </p:nvPr>
        </p:nvSpPr>
        <p:spPr>
          <a:xfrm>
            <a:off x="4735923" y="2346581"/>
            <a:ext cx="3950878" cy="2797494"/>
          </a:xfrm>
        </p:spPr>
        <p:txBody>
          <a:bodyPr/>
          <a:lstStyle>
            <a:lvl1pPr marL="0" indent="0">
              <a:buClr>
                <a:srgbClr val="0085CA"/>
              </a:buClr>
              <a:buNone/>
              <a:defRPr sz="2800" b="0" i="1" baseline="0">
                <a:solidFill>
                  <a:srgbClr val="003E74"/>
                </a:solidFill>
              </a:defRPr>
            </a:lvl1pPr>
            <a:lvl2pPr>
              <a:buClr>
                <a:srgbClr val="0085CA"/>
              </a:buClr>
              <a:defRPr/>
            </a:lvl2pPr>
            <a:lvl3pPr>
              <a:buClr>
                <a:srgbClr val="0085CA"/>
              </a:buClr>
              <a:defRPr/>
            </a:lvl3pPr>
            <a:lvl4pPr>
              <a:buClr>
                <a:srgbClr val="0085CA"/>
              </a:buClr>
              <a:defRPr/>
            </a:lvl4pPr>
            <a:lvl5pPr>
              <a:buClr>
                <a:srgbClr val="0085CA"/>
              </a:buClr>
              <a:defRPr/>
            </a:lvl5pPr>
          </a:lstStyle>
          <a:p>
            <a:pPr lvl="0"/>
            <a:r>
              <a:rPr lang="en-GB" dirty="0"/>
              <a:t>“Click to add a quote”</a:t>
            </a:r>
            <a:endParaRPr lang="en-US" dirty="0"/>
          </a:p>
        </p:txBody>
      </p:sp>
      <p:sp>
        <p:nvSpPr>
          <p:cNvPr id="8" name="Text Placeholder 12"/>
          <p:cNvSpPr>
            <a:spLocks noGrp="1"/>
          </p:cNvSpPr>
          <p:nvPr>
            <p:ph type="body" sz="quarter" idx="14" hasCustomPrompt="1"/>
          </p:nvPr>
        </p:nvSpPr>
        <p:spPr>
          <a:xfrm>
            <a:off x="4735513" y="5346526"/>
            <a:ext cx="3951287" cy="644160"/>
          </a:xfrm>
        </p:spPr>
        <p:txBody>
          <a:bodyPr/>
          <a:lstStyle>
            <a:lvl1pPr marL="0" marR="0" indent="0" algn="l" defTabSz="457200" rtl="0" eaLnBrk="1" fontAlgn="auto" latinLnBrk="0" hangingPunct="1">
              <a:lnSpc>
                <a:spcPct val="100000"/>
              </a:lnSpc>
              <a:spcBef>
                <a:spcPct val="20000"/>
              </a:spcBef>
              <a:spcAft>
                <a:spcPts val="0"/>
              </a:spcAft>
              <a:buClr>
                <a:srgbClr val="0085CA"/>
              </a:buClr>
              <a:buSzTx/>
              <a:buFont typeface="Arial"/>
              <a:buNone/>
              <a:tabLst/>
              <a:defRPr sz="1200" baseline="0">
                <a:solidFill>
                  <a:srgbClr val="002548"/>
                </a:solidFill>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457200" rtl="0" eaLnBrk="1" fontAlgn="auto" latinLnBrk="0" hangingPunct="1">
              <a:lnSpc>
                <a:spcPct val="100000"/>
              </a:lnSpc>
              <a:spcBef>
                <a:spcPct val="20000"/>
              </a:spcBef>
              <a:spcAft>
                <a:spcPts val="0"/>
              </a:spcAft>
              <a:buClr>
                <a:srgbClr val="0085CA"/>
              </a:buClr>
              <a:buSzTx/>
              <a:buFont typeface="Arial"/>
              <a:buNone/>
              <a:tabLst/>
              <a:defRPr/>
            </a:pPr>
            <a:r>
              <a:rPr lang="en-GB" dirty="0"/>
              <a:t>Click to add quote attribution</a:t>
            </a:r>
            <a:endParaRPr lang="en-US" dirty="0"/>
          </a:p>
        </p:txBody>
      </p:sp>
      <p:sp>
        <p:nvSpPr>
          <p:cNvPr id="9" name="Text Placeholder 3"/>
          <p:cNvSpPr>
            <a:spLocks noGrp="1"/>
          </p:cNvSpPr>
          <p:nvPr>
            <p:ph type="body" sz="quarter" idx="15" hasCustomPrompt="1"/>
          </p:nvPr>
        </p:nvSpPr>
        <p:spPr>
          <a:xfrm>
            <a:off x="7095256" y="791391"/>
            <a:ext cx="1591545" cy="257175"/>
          </a:xfrm>
        </p:spPr>
        <p:txBody>
          <a:bodyPr/>
          <a:lstStyle>
            <a:lvl1pPr marL="0" indent="0" algn="r">
              <a:buNone/>
              <a:defRPr sz="1200">
                <a:solidFill>
                  <a:srgbClr val="003E74"/>
                </a:solidFill>
              </a:defRPr>
            </a:lvl1pPr>
          </a:lstStyle>
          <a:p>
            <a:pPr lvl="0"/>
            <a:r>
              <a:rPr lang="en-US" dirty="0"/>
              <a:t>Click to add the date</a:t>
            </a:r>
          </a:p>
        </p:txBody>
      </p:sp>
    </p:spTree>
    <p:extLst>
      <p:ext uri="{BB962C8B-B14F-4D97-AF65-F5344CB8AC3E}">
        <p14:creationId xmlns:p14="http://schemas.microsoft.com/office/powerpoint/2010/main" val="31280242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 (two columns with image)">
    <p:spTree>
      <p:nvGrpSpPr>
        <p:cNvPr id="1" name=""/>
        <p:cNvGrpSpPr/>
        <p:nvPr/>
      </p:nvGrpSpPr>
      <p:grpSpPr>
        <a:xfrm>
          <a:off x="0" y="0"/>
          <a:ext cx="0" cy="0"/>
          <a:chOff x="0" y="0"/>
          <a:chExt cx="0" cy="0"/>
        </a:xfrm>
      </p:grpSpPr>
      <p:sp>
        <p:nvSpPr>
          <p:cNvPr id="3" name="Content Placeholder 2"/>
          <p:cNvSpPr>
            <a:spLocks noGrp="1"/>
          </p:cNvSpPr>
          <p:nvPr>
            <p:ph idx="11"/>
          </p:nvPr>
        </p:nvSpPr>
        <p:spPr>
          <a:xfrm>
            <a:off x="457199" y="2346581"/>
            <a:ext cx="3950877" cy="3644104"/>
          </a:xfrm>
        </p:spPr>
        <p:txBody>
          <a:bodyPr/>
          <a:lstStyle>
            <a:lvl1pPr>
              <a:buClr>
                <a:srgbClr val="002548"/>
              </a:buClr>
              <a:defRPr/>
            </a:lvl1pPr>
            <a:lvl2pPr>
              <a:buClr>
                <a:srgbClr val="002548"/>
              </a:buClr>
              <a:defRPr/>
            </a:lvl2pPr>
            <a:lvl3pPr>
              <a:buClr>
                <a:srgbClr val="002548"/>
              </a:buClr>
              <a:defRPr/>
            </a:lvl3pPr>
            <a:lvl4pPr>
              <a:buClr>
                <a:srgbClr val="002548"/>
              </a:buClr>
              <a:defRPr/>
            </a:lvl4pPr>
            <a:lvl5pPr>
              <a:buClr>
                <a:srgbClr val="002548"/>
              </a:buClr>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4" name="Title 1"/>
          <p:cNvSpPr>
            <a:spLocks noGrp="1"/>
          </p:cNvSpPr>
          <p:nvPr>
            <p:ph type="title"/>
          </p:nvPr>
        </p:nvSpPr>
        <p:spPr>
          <a:xfrm>
            <a:off x="457200" y="1487908"/>
            <a:ext cx="8229600" cy="507556"/>
          </a:xfrm>
        </p:spPr>
        <p:txBody>
          <a:bodyPr/>
          <a:lstStyle>
            <a:lvl1pPr>
              <a:defRPr sz="2800"/>
            </a:lvl1pPr>
          </a:lstStyle>
          <a:p>
            <a:r>
              <a:rPr lang="en-GB" dirty="0"/>
              <a:t>Click to edit Master title style</a:t>
            </a:r>
            <a:endParaRPr lang="en-US" dirty="0"/>
          </a:p>
        </p:txBody>
      </p:sp>
      <p:sp>
        <p:nvSpPr>
          <p:cNvPr id="6" name="Text Placeholder 7"/>
          <p:cNvSpPr>
            <a:spLocks noGrp="1"/>
          </p:cNvSpPr>
          <p:nvPr>
            <p:ph type="body" sz="quarter" idx="10" hasCustomPrompt="1"/>
          </p:nvPr>
        </p:nvSpPr>
        <p:spPr>
          <a:xfrm>
            <a:off x="6340638" y="469900"/>
            <a:ext cx="2346162" cy="312291"/>
          </a:xfrm>
        </p:spPr>
        <p:txBody>
          <a:bodyPr/>
          <a:lstStyle>
            <a:lvl1pPr marL="0" indent="0" algn="r">
              <a:buNone/>
              <a:defRPr sz="1200" b="1">
                <a:solidFill>
                  <a:srgbClr val="003E74"/>
                </a:solidFill>
              </a:defRPr>
            </a:lvl1pPr>
            <a:lvl2pPr marL="457200" indent="0">
              <a:buNone/>
              <a:defRPr sz="1200">
                <a:solidFill>
                  <a:srgbClr val="003E74"/>
                </a:solidFill>
              </a:defRPr>
            </a:lvl2pPr>
            <a:lvl3pPr marL="914400" indent="0">
              <a:buNone/>
              <a:defRPr sz="1200">
                <a:solidFill>
                  <a:srgbClr val="003E74"/>
                </a:solidFill>
              </a:defRPr>
            </a:lvl3pPr>
            <a:lvl4pPr marL="1371600" indent="0">
              <a:buNone/>
              <a:defRPr sz="1200">
                <a:solidFill>
                  <a:srgbClr val="003E74"/>
                </a:solidFill>
              </a:defRPr>
            </a:lvl4pPr>
            <a:lvl5pPr marL="1828800" indent="0">
              <a:buNone/>
              <a:defRPr sz="1200">
                <a:solidFill>
                  <a:srgbClr val="003E74"/>
                </a:solidFill>
              </a:defRPr>
            </a:lvl5pPr>
          </a:lstStyle>
          <a:p>
            <a:pPr lvl="0"/>
            <a:r>
              <a:rPr lang="en-GB" dirty="0"/>
              <a:t>Click to edit presentation title</a:t>
            </a:r>
            <a:endParaRPr lang="en-US" dirty="0"/>
          </a:p>
        </p:txBody>
      </p:sp>
      <p:sp>
        <p:nvSpPr>
          <p:cNvPr id="9" name="Picture Placeholder 8"/>
          <p:cNvSpPr>
            <a:spLocks noGrp="1"/>
          </p:cNvSpPr>
          <p:nvPr>
            <p:ph type="pic" sz="quarter" idx="13"/>
          </p:nvPr>
        </p:nvSpPr>
        <p:spPr>
          <a:xfrm>
            <a:off x="4735513" y="2346581"/>
            <a:ext cx="3951287" cy="2788292"/>
          </a:xfrm>
        </p:spPr>
        <p:txBody>
          <a:bodyPr/>
          <a:lstStyle>
            <a:lvl1pPr>
              <a:buClr>
                <a:srgbClr val="002548"/>
              </a:buClr>
              <a:defRPr/>
            </a:lvl1pPr>
          </a:lstStyle>
          <a:p>
            <a:endParaRPr lang="en-US" dirty="0"/>
          </a:p>
        </p:txBody>
      </p:sp>
      <p:sp>
        <p:nvSpPr>
          <p:cNvPr id="13" name="Text Placeholder 12"/>
          <p:cNvSpPr>
            <a:spLocks noGrp="1"/>
          </p:cNvSpPr>
          <p:nvPr>
            <p:ph type="body" sz="quarter" idx="14" hasCustomPrompt="1"/>
          </p:nvPr>
        </p:nvSpPr>
        <p:spPr>
          <a:xfrm>
            <a:off x="4735513" y="5420143"/>
            <a:ext cx="3951287" cy="570541"/>
          </a:xfrm>
        </p:spPr>
        <p:txBody>
          <a:bodyPr/>
          <a:lstStyle>
            <a:lvl1pPr marL="0" indent="0">
              <a:buNone/>
              <a:defRPr sz="1000">
                <a:solidFill>
                  <a:srgbClr val="002548"/>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GB" dirty="0"/>
              <a:t>Click to add caption</a:t>
            </a:r>
            <a:endParaRPr lang="en-US" dirty="0"/>
          </a:p>
        </p:txBody>
      </p:sp>
      <p:sp>
        <p:nvSpPr>
          <p:cNvPr id="10" name="Text Placeholder 3"/>
          <p:cNvSpPr>
            <a:spLocks noGrp="1"/>
          </p:cNvSpPr>
          <p:nvPr>
            <p:ph type="body" sz="quarter" idx="12" hasCustomPrompt="1"/>
          </p:nvPr>
        </p:nvSpPr>
        <p:spPr>
          <a:xfrm>
            <a:off x="7095256" y="791391"/>
            <a:ext cx="1591545" cy="257175"/>
          </a:xfrm>
        </p:spPr>
        <p:txBody>
          <a:bodyPr/>
          <a:lstStyle>
            <a:lvl1pPr marL="0" indent="0" algn="r">
              <a:buNone/>
              <a:defRPr sz="1200">
                <a:solidFill>
                  <a:srgbClr val="003E74"/>
                </a:solidFill>
              </a:defRPr>
            </a:lvl1pPr>
          </a:lstStyle>
          <a:p>
            <a:pPr lvl="0"/>
            <a:r>
              <a:rPr lang="en-US" dirty="0"/>
              <a:t>Click to add the date</a:t>
            </a:r>
          </a:p>
        </p:txBody>
      </p:sp>
    </p:spTree>
    <p:extLst>
      <p:ext uri="{BB962C8B-B14F-4D97-AF65-F5344CB8AC3E}">
        <p14:creationId xmlns:p14="http://schemas.microsoft.com/office/powerpoint/2010/main" val="8472591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ingle image/media and caption">
    <p:spTree>
      <p:nvGrpSpPr>
        <p:cNvPr id="1" name=""/>
        <p:cNvGrpSpPr/>
        <p:nvPr/>
      </p:nvGrpSpPr>
      <p:grpSpPr>
        <a:xfrm>
          <a:off x="0" y="0"/>
          <a:ext cx="0" cy="0"/>
          <a:chOff x="0" y="0"/>
          <a:chExt cx="0" cy="0"/>
        </a:xfrm>
      </p:grpSpPr>
      <p:sp>
        <p:nvSpPr>
          <p:cNvPr id="6" name="Text Placeholder 7"/>
          <p:cNvSpPr>
            <a:spLocks noGrp="1"/>
          </p:cNvSpPr>
          <p:nvPr>
            <p:ph type="body" sz="quarter" idx="10" hasCustomPrompt="1"/>
          </p:nvPr>
        </p:nvSpPr>
        <p:spPr>
          <a:xfrm>
            <a:off x="6340638" y="469900"/>
            <a:ext cx="2346162" cy="312291"/>
          </a:xfrm>
        </p:spPr>
        <p:txBody>
          <a:bodyPr/>
          <a:lstStyle>
            <a:lvl1pPr marL="0" indent="0" algn="r">
              <a:buNone/>
              <a:defRPr sz="1200" b="1">
                <a:solidFill>
                  <a:srgbClr val="003E74"/>
                </a:solidFill>
              </a:defRPr>
            </a:lvl1pPr>
            <a:lvl2pPr marL="457200" indent="0">
              <a:buNone/>
              <a:defRPr sz="1200">
                <a:solidFill>
                  <a:srgbClr val="003E74"/>
                </a:solidFill>
              </a:defRPr>
            </a:lvl2pPr>
            <a:lvl3pPr marL="914400" indent="0">
              <a:buNone/>
              <a:defRPr sz="1200">
                <a:solidFill>
                  <a:srgbClr val="003E74"/>
                </a:solidFill>
              </a:defRPr>
            </a:lvl3pPr>
            <a:lvl4pPr marL="1371600" indent="0">
              <a:buNone/>
              <a:defRPr sz="1200">
                <a:solidFill>
                  <a:srgbClr val="003E74"/>
                </a:solidFill>
              </a:defRPr>
            </a:lvl4pPr>
            <a:lvl5pPr marL="1828800" indent="0">
              <a:buNone/>
              <a:defRPr sz="1200">
                <a:solidFill>
                  <a:srgbClr val="003E74"/>
                </a:solidFill>
              </a:defRPr>
            </a:lvl5pPr>
          </a:lstStyle>
          <a:p>
            <a:pPr lvl="0"/>
            <a:r>
              <a:rPr lang="en-GB" dirty="0"/>
              <a:t>Click to edit presentation title</a:t>
            </a:r>
            <a:endParaRPr lang="en-US" dirty="0"/>
          </a:p>
        </p:txBody>
      </p:sp>
      <p:sp>
        <p:nvSpPr>
          <p:cNvPr id="7" name="Picture Placeholder 8"/>
          <p:cNvSpPr>
            <a:spLocks noGrp="1"/>
          </p:cNvSpPr>
          <p:nvPr>
            <p:ph type="pic" sz="quarter" idx="13"/>
          </p:nvPr>
        </p:nvSpPr>
        <p:spPr>
          <a:xfrm>
            <a:off x="457199" y="1487908"/>
            <a:ext cx="8229601" cy="3646965"/>
          </a:xfrm>
        </p:spPr>
        <p:txBody>
          <a:bodyPr/>
          <a:lstStyle>
            <a:lvl1pPr>
              <a:buClr>
                <a:srgbClr val="002548"/>
              </a:buClr>
              <a:defRPr/>
            </a:lvl1pPr>
          </a:lstStyle>
          <a:p>
            <a:endParaRPr lang="en-US" dirty="0"/>
          </a:p>
        </p:txBody>
      </p:sp>
      <p:sp>
        <p:nvSpPr>
          <p:cNvPr id="8" name="Text Placeholder 12"/>
          <p:cNvSpPr>
            <a:spLocks noGrp="1"/>
          </p:cNvSpPr>
          <p:nvPr>
            <p:ph type="body" sz="quarter" idx="14" hasCustomPrompt="1"/>
          </p:nvPr>
        </p:nvSpPr>
        <p:spPr>
          <a:xfrm>
            <a:off x="457199" y="5420143"/>
            <a:ext cx="3951287" cy="570541"/>
          </a:xfrm>
        </p:spPr>
        <p:txBody>
          <a:bodyPr/>
          <a:lstStyle>
            <a:lvl1pPr marL="0" indent="0">
              <a:buNone/>
              <a:defRPr sz="1000">
                <a:solidFill>
                  <a:srgbClr val="002548"/>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GB" dirty="0"/>
              <a:t>Click to add caption</a:t>
            </a:r>
            <a:endParaRPr lang="en-US" dirty="0"/>
          </a:p>
        </p:txBody>
      </p:sp>
      <p:sp>
        <p:nvSpPr>
          <p:cNvPr id="10" name="Text Placeholder 3"/>
          <p:cNvSpPr>
            <a:spLocks noGrp="1"/>
          </p:cNvSpPr>
          <p:nvPr>
            <p:ph type="body" sz="quarter" idx="12" hasCustomPrompt="1"/>
          </p:nvPr>
        </p:nvSpPr>
        <p:spPr>
          <a:xfrm>
            <a:off x="7095256" y="791391"/>
            <a:ext cx="1591545" cy="257175"/>
          </a:xfrm>
        </p:spPr>
        <p:txBody>
          <a:bodyPr/>
          <a:lstStyle>
            <a:lvl1pPr marL="0" indent="0" algn="r">
              <a:buNone/>
              <a:defRPr sz="1200">
                <a:solidFill>
                  <a:srgbClr val="003E74"/>
                </a:solidFill>
              </a:defRPr>
            </a:lvl1pPr>
          </a:lstStyle>
          <a:p>
            <a:pPr lvl="0"/>
            <a:r>
              <a:rPr lang="en-US" dirty="0"/>
              <a:t>Click to add the date</a:t>
            </a:r>
          </a:p>
        </p:txBody>
      </p:sp>
    </p:spTree>
    <p:extLst>
      <p:ext uri="{BB962C8B-B14F-4D97-AF65-F5344CB8AC3E}">
        <p14:creationId xmlns:p14="http://schemas.microsoft.com/office/powerpoint/2010/main" val="39295570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Multiple images/media and caption">
    <p:spTree>
      <p:nvGrpSpPr>
        <p:cNvPr id="1" name=""/>
        <p:cNvGrpSpPr/>
        <p:nvPr/>
      </p:nvGrpSpPr>
      <p:grpSpPr>
        <a:xfrm>
          <a:off x="0" y="0"/>
          <a:ext cx="0" cy="0"/>
          <a:chOff x="0" y="0"/>
          <a:chExt cx="0" cy="0"/>
        </a:xfrm>
      </p:grpSpPr>
      <p:sp>
        <p:nvSpPr>
          <p:cNvPr id="4" name="Text Placeholder 7"/>
          <p:cNvSpPr>
            <a:spLocks noGrp="1"/>
          </p:cNvSpPr>
          <p:nvPr>
            <p:ph type="body" sz="quarter" idx="10" hasCustomPrompt="1"/>
          </p:nvPr>
        </p:nvSpPr>
        <p:spPr>
          <a:xfrm>
            <a:off x="6340638" y="469900"/>
            <a:ext cx="2346162" cy="312291"/>
          </a:xfrm>
        </p:spPr>
        <p:txBody>
          <a:bodyPr/>
          <a:lstStyle>
            <a:lvl1pPr marL="0" indent="0" algn="r">
              <a:buNone/>
              <a:defRPr sz="1200" b="1">
                <a:solidFill>
                  <a:srgbClr val="003E74"/>
                </a:solidFill>
              </a:defRPr>
            </a:lvl1pPr>
            <a:lvl2pPr marL="457200" indent="0">
              <a:buNone/>
              <a:defRPr sz="1200">
                <a:solidFill>
                  <a:srgbClr val="003E74"/>
                </a:solidFill>
              </a:defRPr>
            </a:lvl2pPr>
            <a:lvl3pPr marL="914400" indent="0">
              <a:buNone/>
              <a:defRPr sz="1200">
                <a:solidFill>
                  <a:srgbClr val="003E74"/>
                </a:solidFill>
              </a:defRPr>
            </a:lvl3pPr>
            <a:lvl4pPr marL="1371600" indent="0">
              <a:buNone/>
              <a:defRPr sz="1200">
                <a:solidFill>
                  <a:srgbClr val="003E74"/>
                </a:solidFill>
              </a:defRPr>
            </a:lvl4pPr>
            <a:lvl5pPr marL="1828800" indent="0">
              <a:buNone/>
              <a:defRPr sz="1200">
                <a:solidFill>
                  <a:srgbClr val="003E74"/>
                </a:solidFill>
              </a:defRPr>
            </a:lvl5pPr>
          </a:lstStyle>
          <a:p>
            <a:pPr lvl="0"/>
            <a:r>
              <a:rPr lang="en-GB" dirty="0"/>
              <a:t>Click to edit presentation title</a:t>
            </a:r>
            <a:endParaRPr lang="en-US" dirty="0"/>
          </a:p>
        </p:txBody>
      </p:sp>
      <p:sp>
        <p:nvSpPr>
          <p:cNvPr id="5" name="Picture Placeholder 8"/>
          <p:cNvSpPr>
            <a:spLocks noGrp="1"/>
          </p:cNvSpPr>
          <p:nvPr>
            <p:ph type="pic" sz="quarter" idx="13"/>
          </p:nvPr>
        </p:nvSpPr>
        <p:spPr>
          <a:xfrm>
            <a:off x="457199" y="1487908"/>
            <a:ext cx="3951287" cy="3646965"/>
          </a:xfrm>
        </p:spPr>
        <p:txBody>
          <a:bodyPr/>
          <a:lstStyle>
            <a:lvl1pPr>
              <a:buClr>
                <a:srgbClr val="002548"/>
              </a:buClr>
              <a:defRPr/>
            </a:lvl1pPr>
          </a:lstStyle>
          <a:p>
            <a:endParaRPr lang="en-US" dirty="0"/>
          </a:p>
        </p:txBody>
      </p:sp>
      <p:sp>
        <p:nvSpPr>
          <p:cNvPr id="6" name="Text Placeholder 12"/>
          <p:cNvSpPr>
            <a:spLocks noGrp="1"/>
          </p:cNvSpPr>
          <p:nvPr>
            <p:ph type="body" sz="quarter" idx="14" hasCustomPrompt="1"/>
          </p:nvPr>
        </p:nvSpPr>
        <p:spPr>
          <a:xfrm>
            <a:off x="457199" y="5420143"/>
            <a:ext cx="3951287" cy="570541"/>
          </a:xfrm>
        </p:spPr>
        <p:txBody>
          <a:bodyPr/>
          <a:lstStyle>
            <a:lvl1pPr marL="0" indent="0">
              <a:buNone/>
              <a:defRPr sz="1000">
                <a:solidFill>
                  <a:srgbClr val="002548"/>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GB" dirty="0"/>
              <a:t>Click to add caption</a:t>
            </a:r>
            <a:endParaRPr lang="en-US" dirty="0"/>
          </a:p>
        </p:txBody>
      </p:sp>
      <p:sp>
        <p:nvSpPr>
          <p:cNvPr id="7" name="Picture Placeholder 8"/>
          <p:cNvSpPr>
            <a:spLocks noGrp="1"/>
          </p:cNvSpPr>
          <p:nvPr>
            <p:ph type="pic" sz="quarter" idx="15"/>
          </p:nvPr>
        </p:nvSpPr>
        <p:spPr>
          <a:xfrm>
            <a:off x="4735513" y="1487908"/>
            <a:ext cx="3951287" cy="2395455"/>
          </a:xfrm>
        </p:spPr>
        <p:txBody>
          <a:bodyPr/>
          <a:lstStyle>
            <a:lvl1pPr>
              <a:buClr>
                <a:srgbClr val="002548"/>
              </a:buClr>
              <a:defRPr/>
            </a:lvl1pPr>
          </a:lstStyle>
          <a:p>
            <a:endParaRPr lang="en-US" dirty="0"/>
          </a:p>
        </p:txBody>
      </p:sp>
      <p:sp>
        <p:nvSpPr>
          <p:cNvPr id="9" name="Picture Placeholder 8"/>
          <p:cNvSpPr>
            <a:spLocks noGrp="1"/>
          </p:cNvSpPr>
          <p:nvPr>
            <p:ph type="pic" sz="quarter" idx="16"/>
          </p:nvPr>
        </p:nvSpPr>
        <p:spPr>
          <a:xfrm>
            <a:off x="4735513" y="4214645"/>
            <a:ext cx="3951287" cy="1776040"/>
          </a:xfrm>
        </p:spPr>
        <p:txBody>
          <a:bodyPr/>
          <a:lstStyle>
            <a:lvl1pPr>
              <a:buClr>
                <a:srgbClr val="002548"/>
              </a:buClr>
              <a:defRPr/>
            </a:lvl1pPr>
          </a:lstStyle>
          <a:p>
            <a:endParaRPr lang="en-US" dirty="0"/>
          </a:p>
        </p:txBody>
      </p:sp>
      <p:sp>
        <p:nvSpPr>
          <p:cNvPr id="10" name="Text Placeholder 3"/>
          <p:cNvSpPr>
            <a:spLocks noGrp="1"/>
          </p:cNvSpPr>
          <p:nvPr>
            <p:ph type="body" sz="quarter" idx="12" hasCustomPrompt="1"/>
          </p:nvPr>
        </p:nvSpPr>
        <p:spPr>
          <a:xfrm>
            <a:off x="7095256" y="791391"/>
            <a:ext cx="1591545" cy="257175"/>
          </a:xfrm>
        </p:spPr>
        <p:txBody>
          <a:bodyPr/>
          <a:lstStyle>
            <a:lvl1pPr marL="0" indent="0" algn="r">
              <a:buNone/>
              <a:defRPr sz="1200">
                <a:solidFill>
                  <a:srgbClr val="003E74"/>
                </a:solidFill>
              </a:defRPr>
            </a:lvl1pPr>
          </a:lstStyle>
          <a:p>
            <a:pPr lvl="0"/>
            <a:r>
              <a:rPr lang="en-US" dirty="0"/>
              <a:t>Click to add the date</a:t>
            </a:r>
          </a:p>
        </p:txBody>
      </p:sp>
    </p:spTree>
    <p:extLst>
      <p:ext uri="{BB962C8B-B14F-4D97-AF65-F5344CB8AC3E}">
        <p14:creationId xmlns:p14="http://schemas.microsoft.com/office/powerpoint/2010/main" val="12503418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
    <p:bg>
      <p:bgPr>
        <a:solidFill>
          <a:srgbClr val="EBEEEE"/>
        </a:solidFill>
        <a:effectLst/>
      </p:bgPr>
    </p:bg>
    <p:spTree>
      <p:nvGrpSpPr>
        <p:cNvPr id="1" name=""/>
        <p:cNvGrpSpPr/>
        <p:nvPr/>
      </p:nvGrpSpPr>
      <p:grpSpPr>
        <a:xfrm>
          <a:off x="0" y="0"/>
          <a:ext cx="0" cy="0"/>
          <a:chOff x="0" y="0"/>
          <a:chExt cx="0" cy="0"/>
        </a:xfrm>
      </p:grpSpPr>
      <p:sp>
        <p:nvSpPr>
          <p:cNvPr id="6" name="Text Placeholder 7"/>
          <p:cNvSpPr>
            <a:spLocks noGrp="1"/>
          </p:cNvSpPr>
          <p:nvPr>
            <p:ph type="body" sz="quarter" idx="10" hasCustomPrompt="1"/>
          </p:nvPr>
        </p:nvSpPr>
        <p:spPr>
          <a:xfrm>
            <a:off x="6340638" y="469900"/>
            <a:ext cx="2346162" cy="312291"/>
          </a:xfrm>
        </p:spPr>
        <p:txBody>
          <a:bodyPr/>
          <a:lstStyle>
            <a:lvl1pPr marL="0" indent="0" algn="r">
              <a:buNone/>
              <a:defRPr sz="1200" b="1">
                <a:solidFill>
                  <a:srgbClr val="003E74"/>
                </a:solidFill>
              </a:defRPr>
            </a:lvl1pPr>
            <a:lvl2pPr marL="457200" indent="0">
              <a:buNone/>
              <a:defRPr sz="1200">
                <a:solidFill>
                  <a:srgbClr val="003E74"/>
                </a:solidFill>
              </a:defRPr>
            </a:lvl2pPr>
            <a:lvl3pPr marL="914400" indent="0">
              <a:buNone/>
              <a:defRPr sz="1200">
                <a:solidFill>
                  <a:srgbClr val="003E74"/>
                </a:solidFill>
              </a:defRPr>
            </a:lvl3pPr>
            <a:lvl4pPr marL="1371600" indent="0">
              <a:buNone/>
              <a:defRPr sz="1200">
                <a:solidFill>
                  <a:srgbClr val="003E74"/>
                </a:solidFill>
              </a:defRPr>
            </a:lvl4pPr>
            <a:lvl5pPr marL="1828800" indent="0">
              <a:buNone/>
              <a:defRPr sz="1200">
                <a:solidFill>
                  <a:srgbClr val="003E74"/>
                </a:solidFill>
              </a:defRPr>
            </a:lvl5pPr>
          </a:lstStyle>
          <a:p>
            <a:pPr lvl="0"/>
            <a:r>
              <a:rPr lang="en-GB" dirty="0"/>
              <a:t>Click to edit presentation title</a:t>
            </a:r>
            <a:endParaRPr lang="en-US" dirty="0"/>
          </a:p>
        </p:txBody>
      </p:sp>
      <p:sp>
        <p:nvSpPr>
          <p:cNvPr id="5" name="Text Placeholder 3"/>
          <p:cNvSpPr>
            <a:spLocks noGrp="1"/>
          </p:cNvSpPr>
          <p:nvPr>
            <p:ph type="body" sz="quarter" idx="12" hasCustomPrompt="1"/>
          </p:nvPr>
        </p:nvSpPr>
        <p:spPr>
          <a:xfrm>
            <a:off x="7095256" y="791391"/>
            <a:ext cx="1591545" cy="257175"/>
          </a:xfrm>
        </p:spPr>
        <p:txBody>
          <a:bodyPr/>
          <a:lstStyle>
            <a:lvl1pPr marL="0" indent="0" algn="r">
              <a:buNone/>
              <a:defRPr sz="1200">
                <a:solidFill>
                  <a:srgbClr val="003E74"/>
                </a:solidFill>
              </a:defRPr>
            </a:lvl1pPr>
          </a:lstStyle>
          <a:p>
            <a:pPr lvl="0"/>
            <a:r>
              <a:rPr lang="en-US" dirty="0"/>
              <a:t>Click to add the date</a:t>
            </a:r>
          </a:p>
        </p:txBody>
      </p:sp>
    </p:spTree>
    <p:extLst>
      <p:ext uri="{BB962C8B-B14F-4D97-AF65-F5344CB8AC3E}">
        <p14:creationId xmlns:p14="http://schemas.microsoft.com/office/powerpoint/2010/main" val="4067258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EBEEEE"/>
        </a:solidFill>
        <a:effectLst/>
      </p:bgPr>
    </p:bg>
    <p:spTree>
      <p:nvGrpSpPr>
        <p:cNvPr id="1" name=""/>
        <p:cNvGrpSpPr/>
        <p:nvPr/>
      </p:nvGrpSpPr>
      <p:grpSpPr>
        <a:xfrm>
          <a:off x="0" y="0"/>
          <a:ext cx="0" cy="0"/>
          <a:chOff x="0" y="0"/>
          <a:chExt cx="0" cy="0"/>
        </a:xfrm>
      </p:grpSpPr>
      <p:pic>
        <p:nvPicPr>
          <p:cNvPr id="7" name="Picture 6" descr="College_Powerpoint_Background.png"/>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a:xfrm>
            <a:off x="457200" y="2346581"/>
            <a:ext cx="8229600" cy="3644104"/>
          </a:xfrm>
          <a:prstGeom prst="rect">
            <a:avLst/>
          </a:prstGeom>
        </p:spPr>
        <p:txBody>
          <a:bodyPr vert="horz" lIns="0" tIns="0" rIns="0" bIns="0" rtlCol="0">
            <a:no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2" name="Title Placeholder 1"/>
          <p:cNvSpPr>
            <a:spLocks noGrp="1"/>
          </p:cNvSpPr>
          <p:nvPr>
            <p:ph type="title"/>
          </p:nvPr>
        </p:nvSpPr>
        <p:spPr>
          <a:xfrm>
            <a:off x="457200" y="1487908"/>
            <a:ext cx="8229600" cy="507556"/>
          </a:xfrm>
          <a:prstGeom prst="rect">
            <a:avLst/>
          </a:prstGeom>
        </p:spPr>
        <p:txBody>
          <a:bodyPr vert="horz" lIns="0" tIns="45720" rIns="0" bIns="0" rtlCol="0" anchor="ctr">
            <a:noAutofit/>
          </a:bodyPr>
          <a:lstStyle/>
          <a:p>
            <a:r>
              <a:rPr lang="en-GB" dirty="0"/>
              <a:t>Click to edit Master title style</a:t>
            </a:r>
            <a:endParaRPr lang="en-US" dirty="0"/>
          </a:p>
        </p:txBody>
      </p:sp>
    </p:spTree>
    <p:extLst>
      <p:ext uri="{BB962C8B-B14F-4D97-AF65-F5344CB8AC3E}">
        <p14:creationId xmlns:p14="http://schemas.microsoft.com/office/powerpoint/2010/main" val="2585372813"/>
      </p:ext>
    </p:extLst>
  </p:cSld>
  <p:clrMap bg1="lt1" tx1="dk1" bg2="lt2" tx2="dk2" accent1="accent1" accent2="accent2" accent3="accent3" accent4="accent4" accent5="accent5" accent6="accent6" hlink="hlink" folHlink="folHlink"/>
  <p:sldLayoutIdLst>
    <p:sldLayoutId id="2147483649" r:id="rId1"/>
    <p:sldLayoutId id="2147483656" r:id="rId2"/>
    <p:sldLayoutId id="2147483650" r:id="rId3"/>
    <p:sldLayoutId id="2147483652" r:id="rId4"/>
    <p:sldLayoutId id="2147483660" r:id="rId5"/>
    <p:sldLayoutId id="2147483657" r:id="rId6"/>
    <p:sldLayoutId id="2147483658" r:id="rId7"/>
    <p:sldLayoutId id="2147483659" r:id="rId8"/>
    <p:sldLayoutId id="2147483655" r:id="rId9"/>
  </p:sldLayoutIdLst>
  <p:hf hdr="0"/>
  <p:txStyles>
    <p:titleStyle>
      <a:lvl1pPr algn="l" defTabSz="457200" rtl="0" eaLnBrk="1" latinLnBrk="0" hangingPunct="1">
        <a:spcBef>
          <a:spcPct val="0"/>
        </a:spcBef>
        <a:buNone/>
        <a:defRPr sz="2800" b="1" kern="1200">
          <a:solidFill>
            <a:srgbClr val="003E74"/>
          </a:solidFill>
          <a:latin typeface="Arial"/>
          <a:ea typeface="+mj-ea"/>
          <a:cs typeface="Arial"/>
        </a:defRPr>
      </a:lvl1pPr>
    </p:titleStyle>
    <p:bodyStyle>
      <a:lvl1pPr marL="342900" indent="-342900" algn="l" defTabSz="457200" rtl="0" eaLnBrk="1" latinLnBrk="0" hangingPunct="1">
        <a:spcBef>
          <a:spcPct val="20000"/>
        </a:spcBef>
        <a:buClr>
          <a:srgbClr val="002548"/>
        </a:buClr>
        <a:buFont typeface="Arial"/>
        <a:buChar char="•"/>
        <a:defRPr sz="1800" kern="1200">
          <a:solidFill>
            <a:schemeClr val="tx1"/>
          </a:solidFill>
          <a:latin typeface="Arial"/>
          <a:ea typeface="+mn-ea"/>
          <a:cs typeface="Arial"/>
        </a:defRPr>
      </a:lvl1pPr>
      <a:lvl2pPr marL="742950" indent="-285750" algn="l" defTabSz="457200" rtl="0" eaLnBrk="1" latinLnBrk="0" hangingPunct="1">
        <a:spcBef>
          <a:spcPct val="20000"/>
        </a:spcBef>
        <a:buClr>
          <a:srgbClr val="002548"/>
        </a:buClr>
        <a:buFont typeface="Arial"/>
        <a:buChar char="–"/>
        <a:defRPr sz="1800" kern="1200">
          <a:solidFill>
            <a:schemeClr val="tx1"/>
          </a:solidFill>
          <a:latin typeface="Arial"/>
          <a:ea typeface="+mn-ea"/>
          <a:cs typeface="Arial"/>
        </a:defRPr>
      </a:lvl2pPr>
      <a:lvl3pPr marL="1143000" indent="-228600" algn="l" defTabSz="457200" rtl="0" eaLnBrk="1" latinLnBrk="0" hangingPunct="1">
        <a:spcBef>
          <a:spcPct val="20000"/>
        </a:spcBef>
        <a:buClr>
          <a:srgbClr val="002548"/>
        </a:buClr>
        <a:buFont typeface="Arial"/>
        <a:buChar char="•"/>
        <a:defRPr sz="1200" kern="1200">
          <a:solidFill>
            <a:schemeClr val="tx1"/>
          </a:solidFill>
          <a:latin typeface="Arial"/>
          <a:ea typeface="+mn-ea"/>
          <a:cs typeface="Arial"/>
        </a:defRPr>
      </a:lvl3pPr>
      <a:lvl4pPr marL="1600200" indent="-228600" algn="l" defTabSz="457200" rtl="0" eaLnBrk="1" latinLnBrk="0" hangingPunct="1">
        <a:spcBef>
          <a:spcPct val="20000"/>
        </a:spcBef>
        <a:buClr>
          <a:srgbClr val="002548"/>
        </a:buClr>
        <a:buFont typeface="Arial"/>
        <a:buChar char="–"/>
        <a:defRPr sz="1200" kern="1200">
          <a:solidFill>
            <a:schemeClr val="tx1"/>
          </a:solidFill>
          <a:latin typeface="Arial"/>
          <a:ea typeface="+mn-ea"/>
          <a:cs typeface="Arial"/>
        </a:defRPr>
      </a:lvl4pPr>
      <a:lvl5pPr marL="2057400" indent="-228600" algn="l" defTabSz="457200" rtl="0" eaLnBrk="1" latinLnBrk="0" hangingPunct="1">
        <a:spcBef>
          <a:spcPct val="20000"/>
        </a:spcBef>
        <a:buClr>
          <a:srgbClr val="002548"/>
        </a:buClr>
        <a:buFont typeface="Arial"/>
        <a:buChar char="»"/>
        <a:defRPr sz="12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30.jp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32.jpg"/><Relationship Id="rId1" Type="http://schemas.openxmlformats.org/officeDocument/2006/relationships/slideLayout" Target="../slideLayouts/slideLayout9.xml"/><Relationship Id="rId6" Type="http://schemas.openxmlformats.org/officeDocument/2006/relationships/image" Target="../media/image34.jpg"/><Relationship Id="rId5" Type="http://schemas.openxmlformats.org/officeDocument/2006/relationships/image" Target="../media/image33.jpg"/><Relationship Id="rId4" Type="http://schemas.openxmlformats.org/officeDocument/2006/relationships/image" Target="../media/image47.png"/></Relationships>
</file>

<file path=ppt/slides/_rels/slide17.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11.xml"/><Relationship Id="rId1" Type="http://schemas.openxmlformats.org/officeDocument/2006/relationships/slideLayout" Target="../slideLayouts/slideLayout9.xml"/><Relationship Id="rId5" Type="http://schemas.openxmlformats.org/officeDocument/2006/relationships/image" Target="../media/image37.jpg"/><Relationship Id="rId4" Type="http://schemas.openxmlformats.org/officeDocument/2006/relationships/image" Target="../media/image36.jpg"/></Relationships>
</file>

<file path=ppt/slides/_rels/slide18.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12.xml"/><Relationship Id="rId1" Type="http://schemas.openxmlformats.org/officeDocument/2006/relationships/slideLayout" Target="../slideLayouts/slideLayout9.xml"/><Relationship Id="rId6" Type="http://schemas.openxmlformats.org/officeDocument/2006/relationships/image" Target="../media/image41.jpg"/><Relationship Id="rId5" Type="http://schemas.openxmlformats.org/officeDocument/2006/relationships/image" Target="../media/image40.jpg"/><Relationship Id="rId4" Type="http://schemas.openxmlformats.org/officeDocument/2006/relationships/image" Target="../media/image39.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hyperlink" Target="https://doi.org/10.1016/j.neuroimage.2021.118255" TargetMode="Externa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9.xml"/><Relationship Id="rId4" Type="http://schemas.openxmlformats.org/officeDocument/2006/relationships/image" Target="../media/image3.jpg"/></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7" Type="http://schemas.openxmlformats.org/officeDocument/2006/relationships/image" Target="../media/image7.jpg"/><Relationship Id="rId2" Type="http://schemas.openxmlformats.org/officeDocument/2006/relationships/notesSlide" Target="../notesSlides/notesSlide4.xml"/><Relationship Id="rId1" Type="http://schemas.openxmlformats.org/officeDocument/2006/relationships/slideLayout" Target="../slideLayouts/slideLayout9.xml"/><Relationship Id="rId6" Type="http://schemas.openxmlformats.org/officeDocument/2006/relationships/image" Target="../media/image7.png"/><Relationship Id="rId5" Type="http://schemas.openxmlformats.org/officeDocument/2006/relationships/image" Target="../media/image6.jpg"/><Relationship Id="rId4" Type="http://schemas.openxmlformats.org/officeDocument/2006/relationships/image" Target="../media/image5.jpg"/></Relationships>
</file>

<file path=ppt/slides/_rels/slide6.xml.rels><?xml version="1.0" encoding="UTF-8" standalone="yes"?>
<Relationships xmlns="http://schemas.openxmlformats.org/package/2006/relationships"><Relationship Id="rId8" Type="http://schemas.openxmlformats.org/officeDocument/2006/relationships/image" Target="../media/image8.gif"/><Relationship Id="rId3" Type="http://schemas.openxmlformats.org/officeDocument/2006/relationships/image" Target="../media/image4.jpg"/><Relationship Id="rId7" Type="http://schemas.openxmlformats.org/officeDocument/2006/relationships/image" Target="../media/image7.jpg"/><Relationship Id="rId2" Type="http://schemas.openxmlformats.org/officeDocument/2006/relationships/notesSlide" Target="../notesSlides/notesSlide5.xml"/><Relationship Id="rId1" Type="http://schemas.openxmlformats.org/officeDocument/2006/relationships/slideLayout" Target="../slideLayouts/slideLayout9.xml"/><Relationship Id="rId6" Type="http://schemas.openxmlformats.org/officeDocument/2006/relationships/image" Target="../media/image7.png"/><Relationship Id="rId5" Type="http://schemas.openxmlformats.org/officeDocument/2006/relationships/image" Target="../media/image6.jpg"/><Relationship Id="rId4" Type="http://schemas.openxmlformats.org/officeDocument/2006/relationships/image" Target="../media/image5.jp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0.jpg"/><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9.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11.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png"/><Relationship Id="rId14" Type="http://schemas.openxmlformats.org/officeDocument/2006/relationships/image" Target="../media/image11.jpg"/></Relationships>
</file>

<file path=ppt/slides/_rels/slide9.xml.rels><?xml version="1.0" encoding="UTF-8" standalone="yes"?>
<Relationships xmlns="http://schemas.openxmlformats.org/package/2006/relationships"><Relationship Id="rId8" Type="http://schemas.openxmlformats.org/officeDocument/2006/relationships/image" Target="../media/image16.jpg"/><Relationship Id="rId13" Type="http://schemas.openxmlformats.org/officeDocument/2006/relationships/image" Target="../media/image21.jpg"/><Relationship Id="rId18" Type="http://schemas.openxmlformats.org/officeDocument/2006/relationships/image" Target="../media/image26.jpg"/><Relationship Id="rId3" Type="http://schemas.openxmlformats.org/officeDocument/2006/relationships/image" Target="../media/image21.png"/><Relationship Id="rId21" Type="http://schemas.openxmlformats.org/officeDocument/2006/relationships/image" Target="../media/image39.png"/><Relationship Id="rId7" Type="http://schemas.openxmlformats.org/officeDocument/2006/relationships/image" Target="../media/image15.jpg"/><Relationship Id="rId12" Type="http://schemas.openxmlformats.org/officeDocument/2006/relationships/image" Target="../media/image20.jpg"/><Relationship Id="rId17" Type="http://schemas.openxmlformats.org/officeDocument/2006/relationships/image" Target="../media/image25.jpg"/><Relationship Id="rId2" Type="http://schemas.openxmlformats.org/officeDocument/2006/relationships/notesSlide" Target="../notesSlides/notesSlide8.xml"/><Relationship Id="rId16" Type="http://schemas.openxmlformats.org/officeDocument/2006/relationships/image" Target="../media/image24.jpg"/><Relationship Id="rId20" Type="http://schemas.openxmlformats.org/officeDocument/2006/relationships/image" Target="../media/image27.jpg"/><Relationship Id="rId1" Type="http://schemas.openxmlformats.org/officeDocument/2006/relationships/slideLayout" Target="../slideLayouts/slideLayout9.xml"/><Relationship Id="rId6" Type="http://schemas.openxmlformats.org/officeDocument/2006/relationships/image" Target="../media/image14.jpg"/><Relationship Id="rId11" Type="http://schemas.openxmlformats.org/officeDocument/2006/relationships/image" Target="../media/image19.jpg"/><Relationship Id="rId5" Type="http://schemas.openxmlformats.org/officeDocument/2006/relationships/image" Target="../media/image13.jpg"/><Relationship Id="rId15" Type="http://schemas.openxmlformats.org/officeDocument/2006/relationships/image" Target="../media/image23.jpg"/><Relationship Id="rId10" Type="http://schemas.openxmlformats.org/officeDocument/2006/relationships/image" Target="../media/image18.jpg"/><Relationship Id="rId19" Type="http://schemas.openxmlformats.org/officeDocument/2006/relationships/image" Target="../media/image37.png"/><Relationship Id="rId4" Type="http://schemas.openxmlformats.org/officeDocument/2006/relationships/image" Target="../media/image12.jpg"/><Relationship Id="rId9" Type="http://schemas.openxmlformats.org/officeDocument/2006/relationships/image" Target="../media/image17.jpg"/><Relationship Id="rId14" Type="http://schemas.openxmlformats.org/officeDocument/2006/relationships/image" Target="../media/image22.jpg"/><Relationship Id="rId22" Type="http://schemas.openxmlformats.org/officeDocument/2006/relationships/image" Target="../media/image4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44287" y="1594626"/>
            <a:ext cx="8229600" cy="1143000"/>
          </a:xfrm>
        </p:spPr>
        <p:txBody>
          <a:bodyPr/>
          <a:lstStyle/>
          <a:p>
            <a:r>
              <a:rPr lang="en-US" sz="3200" b="1" dirty="0"/>
              <a:t>Development of MRI T2* Mapping Model </a:t>
            </a:r>
            <a:br>
              <a:rPr lang="en-US" sz="3200" b="1" dirty="0"/>
            </a:br>
            <a:r>
              <a:rPr lang="en-US" sz="3200" b="1" dirty="0"/>
              <a:t>for N-Periodic ka-SPGR Sequence: </a:t>
            </a:r>
          </a:p>
        </p:txBody>
      </p:sp>
      <p:sp>
        <p:nvSpPr>
          <p:cNvPr id="4" name="Text Placeholder 3"/>
          <p:cNvSpPr>
            <a:spLocks noGrp="1"/>
          </p:cNvSpPr>
          <p:nvPr>
            <p:ph type="body" sz="quarter" idx="11"/>
          </p:nvPr>
        </p:nvSpPr>
        <p:spPr>
          <a:xfrm>
            <a:off x="457200" y="4338339"/>
            <a:ext cx="6400800" cy="339811"/>
          </a:xfrm>
        </p:spPr>
        <p:txBody>
          <a:bodyPr/>
          <a:lstStyle/>
          <a:p>
            <a:r>
              <a:rPr lang="en-US" sz="1600" dirty="0"/>
              <a:t>MEng Individual Project Presentation </a:t>
            </a:r>
          </a:p>
          <a:p>
            <a:r>
              <a:rPr lang="en-US" sz="1600" dirty="0"/>
              <a:t>Yifei Jin</a:t>
            </a:r>
          </a:p>
        </p:txBody>
      </p:sp>
      <p:sp>
        <p:nvSpPr>
          <p:cNvPr id="5" name="Text Placeholder 4"/>
          <p:cNvSpPr>
            <a:spLocks noGrp="1"/>
          </p:cNvSpPr>
          <p:nvPr>
            <p:ph type="body" sz="quarter" idx="13"/>
          </p:nvPr>
        </p:nvSpPr>
        <p:spPr/>
        <p:txBody>
          <a:bodyPr/>
          <a:lstStyle/>
          <a:p>
            <a:endParaRPr lang="en-US" dirty="0"/>
          </a:p>
        </p:txBody>
      </p:sp>
      <p:sp>
        <p:nvSpPr>
          <p:cNvPr id="8" name="Title 2">
            <a:extLst>
              <a:ext uri="{FF2B5EF4-FFF2-40B4-BE49-F238E27FC236}">
                <a16:creationId xmlns:a16="http://schemas.microsoft.com/office/drawing/2014/main" id="{A960BDF7-00D6-908F-8CB9-ED2D63C24C1A}"/>
              </a:ext>
            </a:extLst>
          </p:cNvPr>
          <p:cNvSpPr txBox="1">
            <a:spLocks/>
          </p:cNvSpPr>
          <p:nvPr/>
        </p:nvSpPr>
        <p:spPr>
          <a:xfrm>
            <a:off x="544287" y="2784827"/>
            <a:ext cx="8229600" cy="550555"/>
          </a:xfrm>
          <a:prstGeom prst="rect">
            <a:avLst/>
          </a:prstGeom>
        </p:spPr>
        <p:txBody>
          <a:bodyPr vert="horz" lIns="0" tIns="45720" rIns="0" bIns="0" rtlCol="0" anchor="ctr">
            <a:noAutofit/>
          </a:bodyPr>
          <a:lstStyle>
            <a:lvl1pPr algn="l" defTabSz="457200" rtl="0" eaLnBrk="1" latinLnBrk="0" hangingPunct="1">
              <a:spcBef>
                <a:spcPct val="0"/>
              </a:spcBef>
              <a:buNone/>
              <a:defRPr sz="5000" b="0" kern="1200">
                <a:solidFill>
                  <a:srgbClr val="003E74"/>
                </a:solidFill>
                <a:latin typeface="Arial"/>
                <a:ea typeface="+mj-ea"/>
                <a:cs typeface="Arial"/>
              </a:defRPr>
            </a:lvl1pPr>
          </a:lstStyle>
          <a:p>
            <a:r>
              <a:rPr lang="en-US" sz="1800" b="1" dirty="0"/>
              <a:t>A Promising Technique for Parkinson’s Disease Biomarker Detection</a:t>
            </a:r>
            <a:endParaRPr lang="en-US" sz="3200" b="1" dirty="0"/>
          </a:p>
        </p:txBody>
      </p:sp>
    </p:spTree>
    <p:extLst>
      <p:ext uri="{BB962C8B-B14F-4D97-AF65-F5344CB8AC3E}">
        <p14:creationId xmlns:p14="http://schemas.microsoft.com/office/powerpoint/2010/main" val="9543293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箭头: 直角上 15">
            <a:extLst>
              <a:ext uri="{FF2B5EF4-FFF2-40B4-BE49-F238E27FC236}">
                <a16:creationId xmlns:a16="http://schemas.microsoft.com/office/drawing/2014/main" id="{440C07E8-A9ED-B93B-6D30-0C35A822B084}"/>
              </a:ext>
            </a:extLst>
          </p:cNvPr>
          <p:cNvSpPr/>
          <p:nvPr/>
        </p:nvSpPr>
        <p:spPr>
          <a:xfrm rot="5400000">
            <a:off x="5176649" y="3888795"/>
            <a:ext cx="531397" cy="631034"/>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a:extLst>
              <a:ext uri="{FF2B5EF4-FFF2-40B4-BE49-F238E27FC236}">
                <a16:creationId xmlns:a16="http://schemas.microsoft.com/office/drawing/2014/main" id="{D32F724E-EED5-CA0A-DDAF-2AAC872DCB2F}"/>
              </a:ext>
            </a:extLst>
          </p:cNvPr>
          <p:cNvSpPr>
            <a:spLocks noGrp="1"/>
          </p:cNvSpPr>
          <p:nvPr>
            <p:ph type="body" sz="quarter" idx="10"/>
          </p:nvPr>
        </p:nvSpPr>
        <p:spPr/>
        <p:txBody>
          <a:bodyPr/>
          <a:lstStyle/>
          <a:p>
            <a:r>
              <a:rPr lang="en-US" altLang="zh-CN" dirty="0"/>
              <a:t>Method Overview</a:t>
            </a:r>
            <a:endParaRPr lang="zh-CN" altLang="en-US" dirty="0"/>
          </a:p>
        </p:txBody>
      </p:sp>
      <p:sp>
        <p:nvSpPr>
          <p:cNvPr id="4" name="矩形 3">
            <a:extLst>
              <a:ext uri="{FF2B5EF4-FFF2-40B4-BE49-F238E27FC236}">
                <a16:creationId xmlns:a16="http://schemas.microsoft.com/office/drawing/2014/main" id="{C78A527A-9BBA-C5D1-ED13-276DF2E65A19}"/>
              </a:ext>
            </a:extLst>
          </p:cNvPr>
          <p:cNvSpPr/>
          <p:nvPr/>
        </p:nvSpPr>
        <p:spPr>
          <a:xfrm>
            <a:off x="1419225" y="992605"/>
            <a:ext cx="2347909" cy="857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Monte Carlo computer simulation </a:t>
            </a:r>
            <a:endParaRPr lang="zh-CN" altLang="en-US" dirty="0"/>
          </a:p>
        </p:txBody>
      </p:sp>
      <p:sp>
        <p:nvSpPr>
          <p:cNvPr id="5" name="矩形 4">
            <a:extLst>
              <a:ext uri="{FF2B5EF4-FFF2-40B4-BE49-F238E27FC236}">
                <a16:creationId xmlns:a16="http://schemas.microsoft.com/office/drawing/2014/main" id="{5B269EF6-1830-E1C3-1FAE-F61FDDA652F3}"/>
              </a:ext>
            </a:extLst>
          </p:cNvPr>
          <p:cNvSpPr/>
          <p:nvPr/>
        </p:nvSpPr>
        <p:spPr>
          <a:xfrm>
            <a:off x="4852987" y="1913336"/>
            <a:ext cx="2738438" cy="857250"/>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altLang="zh-CN" dirty="0" err="1"/>
              <a:t>Optimised</a:t>
            </a:r>
            <a:r>
              <a:rPr lang="en-US" altLang="zh-CN" dirty="0"/>
              <a:t> TR and N for N-periodic ka-SPGR</a:t>
            </a:r>
            <a:endParaRPr lang="zh-CN" altLang="en-US" dirty="0"/>
          </a:p>
        </p:txBody>
      </p:sp>
      <p:sp>
        <p:nvSpPr>
          <p:cNvPr id="6" name="矩形 5">
            <a:extLst>
              <a:ext uri="{FF2B5EF4-FFF2-40B4-BE49-F238E27FC236}">
                <a16:creationId xmlns:a16="http://schemas.microsoft.com/office/drawing/2014/main" id="{D7BDBA4A-94B6-74B3-A014-55D3BF639859}"/>
              </a:ext>
            </a:extLst>
          </p:cNvPr>
          <p:cNvSpPr/>
          <p:nvPr/>
        </p:nvSpPr>
        <p:spPr>
          <a:xfrm>
            <a:off x="5014909" y="3115490"/>
            <a:ext cx="2362201" cy="857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Practical phantom scanning experiment</a:t>
            </a:r>
            <a:endParaRPr lang="zh-CN" altLang="en-US" dirty="0"/>
          </a:p>
        </p:txBody>
      </p:sp>
      <p:sp>
        <p:nvSpPr>
          <p:cNvPr id="7" name="矩形 6">
            <a:extLst>
              <a:ext uri="{FF2B5EF4-FFF2-40B4-BE49-F238E27FC236}">
                <a16:creationId xmlns:a16="http://schemas.microsoft.com/office/drawing/2014/main" id="{957825A8-F855-1435-93D9-0D1BFFE1626D}"/>
              </a:ext>
            </a:extLst>
          </p:cNvPr>
          <p:cNvSpPr/>
          <p:nvPr/>
        </p:nvSpPr>
        <p:spPr>
          <a:xfrm>
            <a:off x="2343147" y="1935580"/>
            <a:ext cx="2085977" cy="638175"/>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altLang="zh-CN" dirty="0"/>
              <a:t>Percentage bias</a:t>
            </a:r>
            <a:endParaRPr lang="zh-CN" altLang="en-US" dirty="0"/>
          </a:p>
        </p:txBody>
      </p:sp>
      <p:sp>
        <p:nvSpPr>
          <p:cNvPr id="9" name="矩形 8">
            <a:extLst>
              <a:ext uri="{FF2B5EF4-FFF2-40B4-BE49-F238E27FC236}">
                <a16:creationId xmlns:a16="http://schemas.microsoft.com/office/drawing/2014/main" id="{7D7660DB-BA16-ED0C-1D62-835615663E5F}"/>
              </a:ext>
            </a:extLst>
          </p:cNvPr>
          <p:cNvSpPr/>
          <p:nvPr/>
        </p:nvSpPr>
        <p:spPr>
          <a:xfrm>
            <a:off x="6972297" y="4967282"/>
            <a:ext cx="2085977" cy="638175"/>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altLang="zh-CN" dirty="0"/>
              <a:t>Bias and variation</a:t>
            </a:r>
            <a:endParaRPr lang="zh-CN" altLang="en-US" dirty="0"/>
          </a:p>
        </p:txBody>
      </p:sp>
      <p:sp>
        <p:nvSpPr>
          <p:cNvPr id="10" name="矩形 9">
            <a:extLst>
              <a:ext uri="{FF2B5EF4-FFF2-40B4-BE49-F238E27FC236}">
                <a16:creationId xmlns:a16="http://schemas.microsoft.com/office/drawing/2014/main" id="{EEF5AE6B-8028-6A54-23FA-DAE702CE1142}"/>
              </a:ext>
            </a:extLst>
          </p:cNvPr>
          <p:cNvSpPr/>
          <p:nvPr/>
        </p:nvSpPr>
        <p:spPr>
          <a:xfrm>
            <a:off x="4714876" y="4956942"/>
            <a:ext cx="2085978" cy="638175"/>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altLang="zh-CN" dirty="0"/>
              <a:t>T2* measurement efficiency </a:t>
            </a:r>
            <a:endParaRPr lang="zh-CN" altLang="en-US" dirty="0"/>
          </a:p>
        </p:txBody>
      </p:sp>
      <p:sp>
        <p:nvSpPr>
          <p:cNvPr id="13" name="矩形 12">
            <a:extLst>
              <a:ext uri="{FF2B5EF4-FFF2-40B4-BE49-F238E27FC236}">
                <a16:creationId xmlns:a16="http://schemas.microsoft.com/office/drawing/2014/main" id="{419D903E-A16D-B4E3-32E4-CA8E0BBDFE2C}"/>
              </a:ext>
            </a:extLst>
          </p:cNvPr>
          <p:cNvSpPr/>
          <p:nvPr/>
        </p:nvSpPr>
        <p:spPr>
          <a:xfrm>
            <a:off x="5757865" y="4087415"/>
            <a:ext cx="2362201" cy="638175"/>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altLang="zh-CN" dirty="0"/>
              <a:t>T2* mapping image</a:t>
            </a:r>
            <a:endParaRPr lang="zh-CN" altLang="en-US" dirty="0"/>
          </a:p>
        </p:txBody>
      </p:sp>
      <p:sp>
        <p:nvSpPr>
          <p:cNvPr id="15" name="箭头: 直角上 14">
            <a:extLst>
              <a:ext uri="{FF2B5EF4-FFF2-40B4-BE49-F238E27FC236}">
                <a16:creationId xmlns:a16="http://schemas.microsoft.com/office/drawing/2014/main" id="{82FCA799-7107-EB09-4220-0E31F50C7FAD}"/>
              </a:ext>
            </a:extLst>
          </p:cNvPr>
          <p:cNvSpPr/>
          <p:nvPr/>
        </p:nvSpPr>
        <p:spPr>
          <a:xfrm rot="5400000">
            <a:off x="1761931" y="1800038"/>
            <a:ext cx="531397" cy="631034"/>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箭头: 右 18">
            <a:extLst>
              <a:ext uri="{FF2B5EF4-FFF2-40B4-BE49-F238E27FC236}">
                <a16:creationId xmlns:a16="http://schemas.microsoft.com/office/drawing/2014/main" id="{C4F65DD6-566A-427F-666B-527FA81605C0}"/>
              </a:ext>
            </a:extLst>
          </p:cNvPr>
          <p:cNvSpPr/>
          <p:nvPr/>
        </p:nvSpPr>
        <p:spPr>
          <a:xfrm>
            <a:off x="4498178" y="2075698"/>
            <a:ext cx="285754" cy="39228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p>
        </p:txBody>
      </p:sp>
      <p:sp>
        <p:nvSpPr>
          <p:cNvPr id="20" name="箭头: 右 19">
            <a:extLst>
              <a:ext uri="{FF2B5EF4-FFF2-40B4-BE49-F238E27FC236}">
                <a16:creationId xmlns:a16="http://schemas.microsoft.com/office/drawing/2014/main" id="{6387068A-5345-A789-4BFF-17B029DD50E4}"/>
              </a:ext>
            </a:extLst>
          </p:cNvPr>
          <p:cNvSpPr/>
          <p:nvPr/>
        </p:nvSpPr>
        <p:spPr>
          <a:xfrm rot="5400000">
            <a:off x="4857754" y="2596286"/>
            <a:ext cx="498557" cy="646201"/>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p>
        </p:txBody>
      </p:sp>
      <p:sp>
        <p:nvSpPr>
          <p:cNvPr id="21" name="箭头: 右 20">
            <a:extLst>
              <a:ext uri="{FF2B5EF4-FFF2-40B4-BE49-F238E27FC236}">
                <a16:creationId xmlns:a16="http://schemas.microsoft.com/office/drawing/2014/main" id="{9B7EC410-D983-2409-29CC-F94920123691}"/>
              </a:ext>
            </a:extLst>
          </p:cNvPr>
          <p:cNvSpPr/>
          <p:nvPr/>
        </p:nvSpPr>
        <p:spPr>
          <a:xfrm rot="5400000">
            <a:off x="7183100" y="4640427"/>
            <a:ext cx="380246" cy="404811"/>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p>
        </p:txBody>
      </p:sp>
      <p:sp>
        <p:nvSpPr>
          <p:cNvPr id="23" name="箭头: 右 22">
            <a:extLst>
              <a:ext uri="{FF2B5EF4-FFF2-40B4-BE49-F238E27FC236}">
                <a16:creationId xmlns:a16="http://schemas.microsoft.com/office/drawing/2014/main" id="{CE2D6308-2827-DF83-AF61-4F631A5D9D70}"/>
              </a:ext>
            </a:extLst>
          </p:cNvPr>
          <p:cNvSpPr/>
          <p:nvPr/>
        </p:nvSpPr>
        <p:spPr>
          <a:xfrm rot="5400000">
            <a:off x="6174958" y="4620749"/>
            <a:ext cx="380246" cy="404811"/>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2351978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04EB8899-FC9B-25A2-F5F9-0BC6E1C20304}"/>
              </a:ext>
            </a:extLst>
          </p:cNvPr>
          <p:cNvSpPr/>
          <p:nvPr/>
        </p:nvSpPr>
        <p:spPr>
          <a:xfrm>
            <a:off x="2693073" y="2817004"/>
            <a:ext cx="3723021" cy="930048"/>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p>
        </p:txBody>
      </p:sp>
      <p:sp>
        <p:nvSpPr>
          <p:cNvPr id="2" name="Text Placeholder 1"/>
          <p:cNvSpPr>
            <a:spLocks noGrp="1"/>
          </p:cNvSpPr>
          <p:nvPr>
            <p:ph type="body" sz="quarter" idx="10"/>
          </p:nvPr>
        </p:nvSpPr>
        <p:spPr>
          <a:xfrm>
            <a:off x="2995749" y="469900"/>
            <a:ext cx="5691051" cy="486642"/>
          </a:xfrm>
        </p:spPr>
        <p:txBody>
          <a:bodyPr/>
          <a:lstStyle/>
          <a:p>
            <a:pPr algn="l"/>
            <a:r>
              <a:rPr lang="en-US" dirty="0"/>
              <a:t>Development of MRI T2* Mapping Model for N-Periodic ka-SPGR Sequence:</a:t>
            </a:r>
          </a:p>
          <a:p>
            <a:pPr algn="l"/>
            <a:r>
              <a:rPr lang="en-US" dirty="0"/>
              <a:t>A Promising Technique for Parkinson’s Disease Biomarker Detection</a:t>
            </a:r>
          </a:p>
          <a:p>
            <a:pPr algn="l"/>
            <a:r>
              <a:rPr lang="en-US" dirty="0"/>
              <a:t> </a:t>
            </a:r>
          </a:p>
          <a:p>
            <a:pPr algn="l"/>
            <a:endParaRPr lang="en-US" dirty="0"/>
          </a:p>
        </p:txBody>
      </p:sp>
      <p:sp>
        <p:nvSpPr>
          <p:cNvPr id="6" name="Title 2">
            <a:extLst>
              <a:ext uri="{FF2B5EF4-FFF2-40B4-BE49-F238E27FC236}">
                <a16:creationId xmlns:a16="http://schemas.microsoft.com/office/drawing/2014/main" id="{4AFE83FD-96D9-0533-CE02-7C4EB7EB848A}"/>
              </a:ext>
            </a:extLst>
          </p:cNvPr>
          <p:cNvSpPr txBox="1">
            <a:spLocks/>
          </p:cNvSpPr>
          <p:nvPr/>
        </p:nvSpPr>
        <p:spPr>
          <a:xfrm>
            <a:off x="2727908" y="1885224"/>
            <a:ext cx="4367347" cy="3087552"/>
          </a:xfrm>
          <a:prstGeom prst="rect">
            <a:avLst/>
          </a:prstGeom>
        </p:spPr>
        <p:txBody>
          <a:bodyPr/>
          <a:lstStyle>
            <a:lvl1pPr algn="l" defTabSz="457200" rtl="0" eaLnBrk="1" latinLnBrk="0" hangingPunct="1">
              <a:spcBef>
                <a:spcPct val="0"/>
              </a:spcBef>
              <a:buNone/>
              <a:defRPr sz="2800" b="1" kern="1200">
                <a:solidFill>
                  <a:srgbClr val="003E74"/>
                </a:solidFill>
                <a:latin typeface="Arial"/>
                <a:ea typeface="+mj-ea"/>
                <a:cs typeface="Arial"/>
              </a:defRPr>
            </a:lvl1pPr>
          </a:lstStyle>
          <a:p>
            <a:pPr marL="342900" indent="-342900">
              <a:buFont typeface="Arial" panose="020B0604020202020204" pitchFamily="34" charset="0"/>
              <a:buChar char="•"/>
            </a:pPr>
            <a:r>
              <a:rPr lang="en-US" sz="2000" dirty="0"/>
              <a:t>Background introduction </a:t>
            </a:r>
          </a:p>
          <a:p>
            <a:pPr marL="342900" indent="-342900">
              <a:buFont typeface="Arial" panose="020B0604020202020204" pitchFamily="34" charset="0"/>
              <a:buChar char="•"/>
            </a:pPr>
            <a:r>
              <a:rPr lang="en-US" sz="2000" dirty="0"/>
              <a:t>Theory </a:t>
            </a:r>
          </a:p>
          <a:p>
            <a:r>
              <a:rPr lang="en-US" sz="2000" dirty="0"/>
              <a:t>		</a:t>
            </a:r>
            <a:r>
              <a:rPr lang="en-US" altLang="zh-CN" sz="2000" dirty="0"/>
              <a:t> N-periodic </a:t>
            </a:r>
            <a:r>
              <a:rPr lang="en-US" sz="2000" dirty="0"/>
              <a:t>ka-SPGR</a:t>
            </a:r>
            <a:endParaRPr lang="en-US" sz="1000" dirty="0"/>
          </a:p>
          <a:p>
            <a:pPr marL="342900" indent="-342900">
              <a:buFont typeface="Arial" panose="020B0604020202020204" pitchFamily="34" charset="0"/>
              <a:buChar char="•"/>
            </a:pPr>
            <a:r>
              <a:rPr lang="en-US" sz="2000" dirty="0"/>
              <a:t>Computer simulation </a:t>
            </a:r>
          </a:p>
          <a:p>
            <a:r>
              <a:rPr lang="en-US" sz="2000" dirty="0"/>
              <a:t>		Method</a:t>
            </a:r>
          </a:p>
          <a:p>
            <a:r>
              <a:rPr lang="en-US" sz="2000" dirty="0"/>
              <a:t>		Result</a:t>
            </a:r>
          </a:p>
          <a:p>
            <a:pPr marL="342900" indent="-342900">
              <a:buFont typeface="Arial" panose="020B0604020202020204" pitchFamily="34" charset="0"/>
              <a:buChar char="•"/>
            </a:pPr>
            <a:r>
              <a:rPr lang="en-US" sz="2000" dirty="0"/>
              <a:t>Practical MRI scan</a:t>
            </a:r>
          </a:p>
          <a:p>
            <a:r>
              <a:rPr lang="en-US" sz="2000" dirty="0"/>
              <a:t>		Method </a:t>
            </a:r>
          </a:p>
          <a:p>
            <a:r>
              <a:rPr lang="en-US" sz="2000" dirty="0"/>
              <a:t>		Result</a:t>
            </a:r>
          </a:p>
          <a:p>
            <a:pPr marL="342900" indent="-342900">
              <a:buFont typeface="Arial" panose="020B0604020202020204" pitchFamily="34" charset="0"/>
              <a:buChar char="•"/>
            </a:pPr>
            <a:r>
              <a:rPr lang="en-US" sz="2000" dirty="0"/>
              <a:t>Conclusion and Limitations </a:t>
            </a:r>
          </a:p>
          <a:p>
            <a:pPr marL="342900" indent="-342900">
              <a:buFont typeface="Arial" panose="020B0604020202020204" pitchFamily="34" charset="0"/>
              <a:buChar char="•"/>
            </a:pPr>
            <a:r>
              <a:rPr lang="en-US" sz="2000" dirty="0"/>
              <a:t>Q &amp; A</a:t>
            </a:r>
          </a:p>
          <a:p>
            <a:pPr marL="342900" indent="-342900">
              <a:buFont typeface="Arial" panose="020B0604020202020204" pitchFamily="34" charset="0"/>
              <a:buChar char="•"/>
            </a:pPr>
            <a:endParaRPr lang="en-US" sz="2000" dirty="0"/>
          </a:p>
          <a:p>
            <a:endParaRPr lang="en-US" sz="2000" dirty="0"/>
          </a:p>
        </p:txBody>
      </p:sp>
      <p:sp>
        <p:nvSpPr>
          <p:cNvPr id="7" name="矩形 6">
            <a:extLst>
              <a:ext uri="{FF2B5EF4-FFF2-40B4-BE49-F238E27FC236}">
                <a16:creationId xmlns:a16="http://schemas.microsoft.com/office/drawing/2014/main" id="{48E0AA60-F106-210F-8EFC-161B6E743D34}"/>
              </a:ext>
            </a:extLst>
          </p:cNvPr>
          <p:cNvSpPr/>
          <p:nvPr/>
        </p:nvSpPr>
        <p:spPr>
          <a:xfrm>
            <a:off x="2682189" y="1885224"/>
            <a:ext cx="45719" cy="376660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10" name="Title 2">
            <a:extLst>
              <a:ext uri="{FF2B5EF4-FFF2-40B4-BE49-F238E27FC236}">
                <a16:creationId xmlns:a16="http://schemas.microsoft.com/office/drawing/2014/main" id="{3D4A1533-A5A9-8C0B-C84F-B2AC8D7D4294}"/>
              </a:ext>
            </a:extLst>
          </p:cNvPr>
          <p:cNvSpPr txBox="1">
            <a:spLocks/>
          </p:cNvSpPr>
          <p:nvPr/>
        </p:nvSpPr>
        <p:spPr>
          <a:xfrm>
            <a:off x="1780904" y="1216680"/>
            <a:ext cx="2791096" cy="826357"/>
          </a:xfrm>
          <a:prstGeom prst="rect">
            <a:avLst/>
          </a:prstGeom>
        </p:spPr>
        <p:txBody>
          <a:bodyPr/>
          <a:lstStyle>
            <a:lvl1pPr algn="l" defTabSz="457200" rtl="0" eaLnBrk="1" latinLnBrk="0" hangingPunct="1">
              <a:spcBef>
                <a:spcPct val="0"/>
              </a:spcBef>
              <a:buNone/>
              <a:defRPr sz="2800" b="1" kern="1200">
                <a:solidFill>
                  <a:srgbClr val="003E74"/>
                </a:solidFill>
                <a:latin typeface="Arial"/>
                <a:ea typeface="+mj-ea"/>
                <a:cs typeface="Arial"/>
              </a:defRPr>
            </a:lvl1pPr>
          </a:lstStyle>
          <a:p>
            <a:r>
              <a:rPr lang="en-US" altLang="zh-CN" sz="3200" dirty="0"/>
              <a:t>Overview…</a:t>
            </a:r>
            <a:endParaRPr lang="en-US" sz="3200" dirty="0"/>
          </a:p>
        </p:txBody>
      </p:sp>
    </p:spTree>
    <p:extLst>
      <p:ext uri="{BB962C8B-B14F-4D97-AF65-F5344CB8AC3E}">
        <p14:creationId xmlns:p14="http://schemas.microsoft.com/office/powerpoint/2010/main" val="26620624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5198C76D-B31D-0D2A-0016-3C586CD25619}"/>
              </a:ext>
            </a:extLst>
          </p:cNvPr>
          <p:cNvSpPr>
            <a:spLocks noGrp="1"/>
          </p:cNvSpPr>
          <p:nvPr>
            <p:ph type="body" sz="quarter" idx="10"/>
          </p:nvPr>
        </p:nvSpPr>
        <p:spPr/>
        <p:txBody>
          <a:bodyPr/>
          <a:lstStyle/>
          <a:p>
            <a:r>
              <a:rPr lang="en-US" altLang="zh-CN" dirty="0"/>
              <a:t>Computer Simulation</a:t>
            </a:r>
          </a:p>
          <a:p>
            <a:r>
              <a:rPr lang="en-US" altLang="zh-CN" dirty="0"/>
              <a:t>Method</a:t>
            </a:r>
            <a:endParaRPr lang="zh-CN" altLang="en-US" dirty="0"/>
          </a:p>
        </p:txBody>
      </p:sp>
      <p:pic>
        <p:nvPicPr>
          <p:cNvPr id="4" name="图片 3" descr="图形用户界面&#10;&#10;描述已自动生成">
            <a:extLst>
              <a:ext uri="{FF2B5EF4-FFF2-40B4-BE49-F238E27FC236}">
                <a16:creationId xmlns:a16="http://schemas.microsoft.com/office/drawing/2014/main" id="{BF98362B-74B6-7BB9-D053-936F7305C2D8}"/>
              </a:ext>
            </a:extLst>
          </p:cNvPr>
          <p:cNvPicPr>
            <a:picLocks noChangeAspect="1"/>
          </p:cNvPicPr>
          <p:nvPr/>
        </p:nvPicPr>
        <p:blipFill rotWithShape="1">
          <a:blip r:embed="rId2"/>
          <a:srcRect l="-1" r="36725"/>
          <a:stretch/>
        </p:blipFill>
        <p:spPr>
          <a:xfrm>
            <a:off x="152400" y="246136"/>
            <a:ext cx="6777283" cy="2839964"/>
          </a:xfrm>
          <a:prstGeom prst="rect">
            <a:avLst/>
          </a:prstGeom>
        </p:spPr>
      </p:pic>
      <p:pic>
        <p:nvPicPr>
          <p:cNvPr id="5" name="图片 4" descr="图形用户界面&#10;&#10;描述已自动生成">
            <a:extLst>
              <a:ext uri="{FF2B5EF4-FFF2-40B4-BE49-F238E27FC236}">
                <a16:creationId xmlns:a16="http://schemas.microsoft.com/office/drawing/2014/main" id="{CC597C94-11C5-6301-4E39-46FCEF60F98A}"/>
              </a:ext>
            </a:extLst>
          </p:cNvPr>
          <p:cNvPicPr>
            <a:picLocks noChangeAspect="1"/>
          </p:cNvPicPr>
          <p:nvPr/>
        </p:nvPicPr>
        <p:blipFill rotWithShape="1">
          <a:blip r:embed="rId2"/>
          <a:srcRect l="62715" r="-215"/>
          <a:stretch/>
        </p:blipFill>
        <p:spPr>
          <a:xfrm>
            <a:off x="278294" y="3295650"/>
            <a:ext cx="4046055" cy="2860855"/>
          </a:xfrm>
          <a:prstGeom prst="rect">
            <a:avLst/>
          </a:prstGeom>
        </p:spPr>
      </p:pic>
      <p:sp>
        <p:nvSpPr>
          <p:cNvPr id="6" name="立方体 5">
            <a:extLst>
              <a:ext uri="{FF2B5EF4-FFF2-40B4-BE49-F238E27FC236}">
                <a16:creationId xmlns:a16="http://schemas.microsoft.com/office/drawing/2014/main" id="{7E9BC929-B7C2-7317-1A81-B451ABCF731F}"/>
              </a:ext>
            </a:extLst>
          </p:cNvPr>
          <p:cNvSpPr/>
          <p:nvPr/>
        </p:nvSpPr>
        <p:spPr>
          <a:xfrm flipH="1">
            <a:off x="5017537" y="3686175"/>
            <a:ext cx="2819397" cy="1925662"/>
          </a:xfrm>
          <a:prstGeom prst="cube">
            <a:avLst>
              <a:gd name="adj" fmla="val 52728"/>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8" name="右大括号 7">
            <a:extLst>
              <a:ext uri="{FF2B5EF4-FFF2-40B4-BE49-F238E27FC236}">
                <a16:creationId xmlns:a16="http://schemas.microsoft.com/office/drawing/2014/main" id="{6D85E317-593E-986E-A047-B0090B5C4A8B}"/>
              </a:ext>
            </a:extLst>
          </p:cNvPr>
          <p:cNvSpPr/>
          <p:nvPr/>
        </p:nvSpPr>
        <p:spPr>
          <a:xfrm>
            <a:off x="7855342" y="4668143"/>
            <a:ext cx="342900" cy="943694"/>
          </a:xfrm>
          <a:prstGeom prst="righ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CDF4DF64-5A12-6475-0A80-F0FDE888FC01}"/>
              </a:ext>
            </a:extLst>
          </p:cNvPr>
          <p:cNvSpPr txBox="1"/>
          <p:nvPr/>
        </p:nvSpPr>
        <p:spPr>
          <a:xfrm>
            <a:off x="5640964" y="6069412"/>
            <a:ext cx="2819397" cy="307777"/>
          </a:xfrm>
          <a:prstGeom prst="rect">
            <a:avLst/>
          </a:prstGeom>
          <a:noFill/>
        </p:spPr>
        <p:txBody>
          <a:bodyPr wrap="square" rtlCol="0">
            <a:spAutoFit/>
          </a:bodyPr>
          <a:lstStyle/>
          <a:p>
            <a:pPr algn="ctr"/>
            <a:r>
              <a:rPr lang="en-US" altLang="zh-CN" sz="1400" b="1" dirty="0"/>
              <a:t>T2* ground truth (13-53 </a:t>
            </a:r>
            <a:r>
              <a:rPr lang="en-US" altLang="zh-CN" sz="1400" b="1" dirty="0" err="1"/>
              <a:t>ms</a:t>
            </a:r>
            <a:r>
              <a:rPr lang="en-US" altLang="zh-CN" sz="1400" b="1" dirty="0"/>
              <a:t>)</a:t>
            </a:r>
            <a:endParaRPr lang="zh-CN" altLang="en-US" sz="1400" b="1" dirty="0"/>
          </a:p>
        </p:txBody>
      </p:sp>
      <p:sp>
        <p:nvSpPr>
          <p:cNvPr id="10" name="文本框 9">
            <a:extLst>
              <a:ext uri="{FF2B5EF4-FFF2-40B4-BE49-F238E27FC236}">
                <a16:creationId xmlns:a16="http://schemas.microsoft.com/office/drawing/2014/main" id="{FE549830-3E86-41F5-AF53-7B116DFF890B}"/>
              </a:ext>
            </a:extLst>
          </p:cNvPr>
          <p:cNvSpPr txBox="1"/>
          <p:nvPr/>
        </p:nvSpPr>
        <p:spPr>
          <a:xfrm>
            <a:off x="8216649" y="4815069"/>
            <a:ext cx="1270991" cy="523220"/>
          </a:xfrm>
          <a:prstGeom prst="rect">
            <a:avLst/>
          </a:prstGeom>
          <a:noFill/>
        </p:spPr>
        <p:txBody>
          <a:bodyPr wrap="square" rtlCol="0">
            <a:spAutoFit/>
          </a:bodyPr>
          <a:lstStyle/>
          <a:p>
            <a:r>
              <a:rPr lang="en-US" altLang="zh-CN" sz="1400" b="1" dirty="0"/>
              <a:t>TR </a:t>
            </a:r>
          </a:p>
          <a:p>
            <a:r>
              <a:rPr lang="en-US" altLang="zh-CN" sz="1400" b="1" dirty="0"/>
              <a:t>(2-10ms)</a:t>
            </a:r>
            <a:endParaRPr lang="zh-CN" altLang="en-US" sz="1400" b="1" dirty="0"/>
          </a:p>
        </p:txBody>
      </p:sp>
      <p:sp>
        <p:nvSpPr>
          <p:cNvPr id="11" name="文本框 10">
            <a:extLst>
              <a:ext uri="{FF2B5EF4-FFF2-40B4-BE49-F238E27FC236}">
                <a16:creationId xmlns:a16="http://schemas.microsoft.com/office/drawing/2014/main" id="{308FEFE7-027C-1289-FE05-1BB45F47CDFD}"/>
              </a:ext>
            </a:extLst>
          </p:cNvPr>
          <p:cNvSpPr txBox="1"/>
          <p:nvPr/>
        </p:nvSpPr>
        <p:spPr>
          <a:xfrm rot="2822022">
            <a:off x="4123954" y="5300876"/>
            <a:ext cx="1863291" cy="307777"/>
          </a:xfrm>
          <a:prstGeom prst="rect">
            <a:avLst/>
          </a:prstGeom>
          <a:noFill/>
        </p:spPr>
        <p:txBody>
          <a:bodyPr wrap="square" rtlCol="0">
            <a:spAutoFit/>
          </a:bodyPr>
          <a:lstStyle/>
          <a:p>
            <a:pPr algn="ctr"/>
            <a:r>
              <a:rPr lang="en-US" altLang="zh-CN" sz="1400" b="1" dirty="0"/>
              <a:t>1000 measured T2*</a:t>
            </a:r>
            <a:endParaRPr lang="zh-CN" altLang="en-US" sz="1400" b="1" dirty="0"/>
          </a:p>
        </p:txBody>
      </p:sp>
      <p:sp>
        <p:nvSpPr>
          <p:cNvPr id="12" name="右大括号 11">
            <a:extLst>
              <a:ext uri="{FF2B5EF4-FFF2-40B4-BE49-F238E27FC236}">
                <a16:creationId xmlns:a16="http://schemas.microsoft.com/office/drawing/2014/main" id="{0193FADF-BA55-7921-1588-F8A7BCDC5B84}"/>
              </a:ext>
            </a:extLst>
          </p:cNvPr>
          <p:cNvSpPr/>
          <p:nvPr/>
        </p:nvSpPr>
        <p:spPr>
          <a:xfrm rot="5400000">
            <a:off x="6753086" y="4921746"/>
            <a:ext cx="382960" cy="1821551"/>
          </a:xfrm>
          <a:prstGeom prst="righ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13" name="右大括号 12">
            <a:extLst>
              <a:ext uri="{FF2B5EF4-FFF2-40B4-BE49-F238E27FC236}">
                <a16:creationId xmlns:a16="http://schemas.microsoft.com/office/drawing/2014/main" id="{2692054F-C40E-199A-79DA-2051F087205F}"/>
              </a:ext>
            </a:extLst>
          </p:cNvPr>
          <p:cNvSpPr/>
          <p:nvPr/>
        </p:nvSpPr>
        <p:spPr>
          <a:xfrm rot="8197591">
            <a:off x="5205809" y="4514925"/>
            <a:ext cx="366839" cy="1488852"/>
          </a:xfrm>
          <a:prstGeom prst="righ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14" name="文本框 13">
            <a:extLst>
              <a:ext uri="{FF2B5EF4-FFF2-40B4-BE49-F238E27FC236}">
                <a16:creationId xmlns:a16="http://schemas.microsoft.com/office/drawing/2014/main" id="{1CB4309E-E8A1-99BD-2571-5FA054E0A14E}"/>
              </a:ext>
            </a:extLst>
          </p:cNvPr>
          <p:cNvSpPr txBox="1"/>
          <p:nvPr/>
        </p:nvSpPr>
        <p:spPr>
          <a:xfrm>
            <a:off x="6121808" y="4846216"/>
            <a:ext cx="1863291" cy="523220"/>
          </a:xfrm>
          <a:prstGeom prst="rect">
            <a:avLst/>
          </a:prstGeom>
          <a:noFill/>
        </p:spPr>
        <p:txBody>
          <a:bodyPr wrap="square" rtlCol="0">
            <a:spAutoFit/>
          </a:bodyPr>
          <a:lstStyle/>
          <a:p>
            <a:pPr algn="ctr"/>
            <a:r>
              <a:rPr lang="en-US" altLang="zh-CN" sz="1400" b="1" dirty="0">
                <a:solidFill>
                  <a:schemeClr val="bg1"/>
                </a:solidFill>
              </a:rPr>
              <a:t>Monte Carlo experiment data</a:t>
            </a:r>
            <a:endParaRPr lang="zh-CN" altLang="en-US" sz="1400" b="1" dirty="0">
              <a:solidFill>
                <a:schemeClr val="bg1"/>
              </a:solidFill>
            </a:endParaRPr>
          </a:p>
        </p:txBody>
      </p:sp>
      <p:graphicFrame>
        <p:nvGraphicFramePr>
          <p:cNvPr id="17" name="表格 17">
            <a:extLst>
              <a:ext uri="{FF2B5EF4-FFF2-40B4-BE49-F238E27FC236}">
                <a16:creationId xmlns:a16="http://schemas.microsoft.com/office/drawing/2014/main" id="{64CD1E83-D21F-F4DB-A66B-65EA47A89561}"/>
              </a:ext>
            </a:extLst>
          </p:cNvPr>
          <p:cNvGraphicFramePr>
            <a:graphicFrameLocks noGrp="1"/>
          </p:cNvGraphicFramePr>
          <p:nvPr>
            <p:extLst>
              <p:ext uri="{D42A27DB-BD31-4B8C-83A1-F6EECF244321}">
                <p14:modId xmlns:p14="http://schemas.microsoft.com/office/powerpoint/2010/main" val="1284391593"/>
              </p:ext>
            </p:extLst>
          </p:nvPr>
        </p:nvGraphicFramePr>
        <p:xfrm>
          <a:off x="7050662" y="1802870"/>
          <a:ext cx="2009120" cy="1152087"/>
        </p:xfrm>
        <a:graphic>
          <a:graphicData uri="http://schemas.openxmlformats.org/drawingml/2006/table">
            <a:tbl>
              <a:tblPr firstRow="1" bandRow="1">
                <a:tableStyleId>{2D5ABB26-0587-4C30-8999-92F81FD0307C}</a:tableStyleId>
              </a:tblPr>
              <a:tblGrid>
                <a:gridCol w="1123295">
                  <a:extLst>
                    <a:ext uri="{9D8B030D-6E8A-4147-A177-3AD203B41FA5}">
                      <a16:colId xmlns:a16="http://schemas.microsoft.com/office/drawing/2014/main" val="2084475618"/>
                    </a:ext>
                  </a:extLst>
                </a:gridCol>
                <a:gridCol w="885825">
                  <a:extLst>
                    <a:ext uri="{9D8B030D-6E8A-4147-A177-3AD203B41FA5}">
                      <a16:colId xmlns:a16="http://schemas.microsoft.com/office/drawing/2014/main" val="3776917444"/>
                    </a:ext>
                  </a:extLst>
                </a:gridCol>
              </a:tblGrid>
              <a:tr h="297145">
                <a:tc>
                  <a:txBody>
                    <a:bodyPr/>
                    <a:lstStyle/>
                    <a:p>
                      <a:r>
                        <a:rPr lang="en-US" altLang="zh-CN" sz="1600" dirty="0"/>
                        <a:t>T1</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600" dirty="0"/>
                        <a:t>800 </a:t>
                      </a:r>
                      <a:r>
                        <a:rPr lang="en-US" altLang="zh-CN" sz="1600" dirty="0" err="1"/>
                        <a:t>ms</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93920246"/>
                  </a:ext>
                </a:extLst>
              </a:tr>
              <a:tr h="297145">
                <a:tc>
                  <a:txBody>
                    <a:bodyPr/>
                    <a:lstStyle/>
                    <a:p>
                      <a:r>
                        <a:rPr lang="en-US" altLang="zh-CN" sz="1600" dirty="0"/>
                        <a:t>T2</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600" dirty="0"/>
                        <a:t>44 </a:t>
                      </a:r>
                      <a:r>
                        <a:rPr lang="en-US" altLang="zh-CN" sz="1600" dirty="0" err="1"/>
                        <a:t>ms</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46963884"/>
                  </a:ext>
                </a:extLst>
              </a:tr>
              <a:tr h="481527">
                <a:tc>
                  <a:txBody>
                    <a:bodyPr/>
                    <a:lstStyle/>
                    <a:p>
                      <a:r>
                        <a:rPr lang="en-US" altLang="zh-CN" sz="1600" dirty="0"/>
                        <a:t>Flip angle</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600" dirty="0"/>
                        <a:t>10</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0612659"/>
                  </a:ext>
                </a:extLst>
              </a:tr>
            </a:tbl>
          </a:graphicData>
        </a:graphic>
      </p:graphicFrame>
      <p:sp>
        <p:nvSpPr>
          <p:cNvPr id="18" name="文本框 17">
            <a:extLst>
              <a:ext uri="{FF2B5EF4-FFF2-40B4-BE49-F238E27FC236}">
                <a16:creationId xmlns:a16="http://schemas.microsoft.com/office/drawing/2014/main" id="{EFDA483C-0263-53FA-5704-56BE92C373F6}"/>
              </a:ext>
            </a:extLst>
          </p:cNvPr>
          <p:cNvSpPr txBox="1"/>
          <p:nvPr/>
        </p:nvSpPr>
        <p:spPr>
          <a:xfrm>
            <a:off x="4950911" y="3353497"/>
            <a:ext cx="2564969" cy="307777"/>
          </a:xfrm>
          <a:prstGeom prst="rect">
            <a:avLst/>
          </a:prstGeom>
          <a:noFill/>
        </p:spPr>
        <p:txBody>
          <a:bodyPr wrap="square" rtlCol="0">
            <a:spAutoFit/>
          </a:bodyPr>
          <a:lstStyle/>
          <a:p>
            <a:r>
              <a:rPr lang="en-US" altLang="zh-CN" sz="1400" b="1" dirty="0"/>
              <a:t>For each N in range 3-12</a:t>
            </a:r>
            <a:endParaRPr lang="zh-CN" altLang="en-US" sz="1400" b="1" dirty="0"/>
          </a:p>
        </p:txBody>
      </p:sp>
    </p:spTree>
    <p:extLst>
      <p:ext uri="{BB962C8B-B14F-4D97-AF65-F5344CB8AC3E}">
        <p14:creationId xmlns:p14="http://schemas.microsoft.com/office/powerpoint/2010/main" val="34778920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5198C76D-B31D-0D2A-0016-3C586CD25619}"/>
              </a:ext>
            </a:extLst>
          </p:cNvPr>
          <p:cNvSpPr>
            <a:spLocks noGrp="1"/>
          </p:cNvSpPr>
          <p:nvPr>
            <p:ph type="body" sz="quarter" idx="10"/>
          </p:nvPr>
        </p:nvSpPr>
        <p:spPr/>
        <p:txBody>
          <a:bodyPr/>
          <a:lstStyle/>
          <a:p>
            <a:r>
              <a:rPr lang="en-US" altLang="zh-CN" dirty="0"/>
              <a:t>Computer Simulation</a:t>
            </a:r>
          </a:p>
          <a:p>
            <a:r>
              <a:rPr lang="en-US" altLang="zh-CN" dirty="0"/>
              <a:t>Result</a:t>
            </a:r>
            <a:endParaRPr lang="zh-CN" altLang="en-US" dirty="0"/>
          </a:p>
        </p:txBody>
      </p:sp>
      <p:pic>
        <p:nvPicPr>
          <p:cNvPr id="6" name="图片 5" descr="图表&#10;&#10;描述已自动生成">
            <a:extLst>
              <a:ext uri="{FF2B5EF4-FFF2-40B4-BE49-F238E27FC236}">
                <a16:creationId xmlns:a16="http://schemas.microsoft.com/office/drawing/2014/main" id="{A9687A63-E7DF-7994-6275-A5A6B092E7F7}"/>
              </a:ext>
            </a:extLst>
          </p:cNvPr>
          <p:cNvPicPr>
            <a:picLocks noChangeAspect="1"/>
          </p:cNvPicPr>
          <p:nvPr/>
        </p:nvPicPr>
        <p:blipFill>
          <a:blip r:embed="rId2"/>
          <a:stretch>
            <a:fillRect/>
          </a:stretch>
        </p:blipFill>
        <p:spPr>
          <a:xfrm>
            <a:off x="1349065" y="1578453"/>
            <a:ext cx="6445870" cy="4432851"/>
          </a:xfrm>
          <a:prstGeom prst="rect">
            <a:avLst/>
          </a:prstGeom>
        </p:spPr>
      </p:pic>
      <p:sp>
        <p:nvSpPr>
          <p:cNvPr id="7" name="Title 2">
            <a:extLst>
              <a:ext uri="{FF2B5EF4-FFF2-40B4-BE49-F238E27FC236}">
                <a16:creationId xmlns:a16="http://schemas.microsoft.com/office/drawing/2014/main" id="{A4A528A4-15F2-4988-0B7D-7525762A493F}"/>
              </a:ext>
            </a:extLst>
          </p:cNvPr>
          <p:cNvSpPr txBox="1">
            <a:spLocks/>
          </p:cNvSpPr>
          <p:nvPr/>
        </p:nvSpPr>
        <p:spPr>
          <a:xfrm>
            <a:off x="2447333" y="1013520"/>
            <a:ext cx="4485372" cy="421381"/>
          </a:xfrm>
          <a:prstGeom prst="rect">
            <a:avLst/>
          </a:prstGeom>
        </p:spPr>
        <p:txBody>
          <a:bodyPr/>
          <a:lstStyle>
            <a:lvl1pPr algn="l" defTabSz="457200" rtl="0" eaLnBrk="1" latinLnBrk="0" hangingPunct="1">
              <a:spcBef>
                <a:spcPct val="0"/>
              </a:spcBef>
              <a:buNone/>
              <a:defRPr sz="2800" b="1" kern="1200">
                <a:solidFill>
                  <a:srgbClr val="003E74"/>
                </a:solidFill>
                <a:latin typeface="Arial"/>
                <a:ea typeface="+mj-ea"/>
                <a:cs typeface="Arial"/>
              </a:defRPr>
            </a:lvl1pPr>
          </a:lstStyle>
          <a:p>
            <a:r>
              <a:rPr lang="en-US" altLang="zh-CN" sz="2400" dirty="0"/>
              <a:t>Average T2* percentage bias</a:t>
            </a:r>
          </a:p>
        </p:txBody>
      </p:sp>
      <p:sp>
        <p:nvSpPr>
          <p:cNvPr id="14" name="矩形 13">
            <a:extLst>
              <a:ext uri="{FF2B5EF4-FFF2-40B4-BE49-F238E27FC236}">
                <a16:creationId xmlns:a16="http://schemas.microsoft.com/office/drawing/2014/main" id="{0E2A0B94-13C8-0735-BF99-668E636A72C3}"/>
              </a:ext>
            </a:extLst>
          </p:cNvPr>
          <p:cNvSpPr/>
          <p:nvPr/>
        </p:nvSpPr>
        <p:spPr>
          <a:xfrm>
            <a:off x="1812563" y="1798983"/>
            <a:ext cx="3180521" cy="3806687"/>
          </a:xfrm>
          <a:prstGeom prst="rect">
            <a:avLst/>
          </a:prstGeom>
          <a:solidFill>
            <a:srgbClr val="FF0000">
              <a:alpha val="4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7838399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5198C76D-B31D-0D2A-0016-3C586CD25619}"/>
              </a:ext>
            </a:extLst>
          </p:cNvPr>
          <p:cNvSpPr>
            <a:spLocks noGrp="1"/>
          </p:cNvSpPr>
          <p:nvPr>
            <p:ph type="body" sz="quarter" idx="10"/>
          </p:nvPr>
        </p:nvSpPr>
        <p:spPr/>
        <p:txBody>
          <a:bodyPr/>
          <a:lstStyle/>
          <a:p>
            <a:r>
              <a:rPr lang="en-US" altLang="zh-CN" dirty="0"/>
              <a:t>Computer Simulation</a:t>
            </a:r>
          </a:p>
          <a:p>
            <a:r>
              <a:rPr lang="en-US" altLang="zh-CN" dirty="0"/>
              <a:t>Result</a:t>
            </a:r>
            <a:endParaRPr lang="zh-CN" altLang="en-US" dirty="0"/>
          </a:p>
        </p:txBody>
      </p:sp>
      <p:sp>
        <p:nvSpPr>
          <p:cNvPr id="7" name="Title 2">
            <a:extLst>
              <a:ext uri="{FF2B5EF4-FFF2-40B4-BE49-F238E27FC236}">
                <a16:creationId xmlns:a16="http://schemas.microsoft.com/office/drawing/2014/main" id="{A4A528A4-15F2-4988-0B7D-7525762A493F}"/>
              </a:ext>
            </a:extLst>
          </p:cNvPr>
          <p:cNvSpPr txBox="1">
            <a:spLocks/>
          </p:cNvSpPr>
          <p:nvPr/>
        </p:nvSpPr>
        <p:spPr>
          <a:xfrm>
            <a:off x="429689" y="1265663"/>
            <a:ext cx="9211267" cy="421381"/>
          </a:xfrm>
          <a:prstGeom prst="rect">
            <a:avLst/>
          </a:prstGeom>
        </p:spPr>
        <p:txBody>
          <a:bodyPr/>
          <a:lstStyle>
            <a:lvl1pPr algn="l" defTabSz="457200" rtl="0" eaLnBrk="1" latinLnBrk="0" hangingPunct="1">
              <a:spcBef>
                <a:spcPct val="0"/>
              </a:spcBef>
              <a:buNone/>
              <a:defRPr sz="2800" b="1" kern="1200">
                <a:solidFill>
                  <a:srgbClr val="003E74"/>
                </a:solidFill>
                <a:latin typeface="Arial"/>
                <a:ea typeface="+mj-ea"/>
                <a:cs typeface="Arial"/>
              </a:defRPr>
            </a:lvl1pPr>
          </a:lstStyle>
          <a:p>
            <a:r>
              <a:rPr lang="en-US" altLang="zh-CN" sz="2400" dirty="0"/>
              <a:t>Optimal ka-SPGR percentage bias and standard deviation </a:t>
            </a:r>
          </a:p>
        </p:txBody>
      </p:sp>
      <p:pic>
        <p:nvPicPr>
          <p:cNvPr id="9" name="图片 8" descr="图表, 折线图&#10;&#10;描述已自动生成">
            <a:extLst>
              <a:ext uri="{FF2B5EF4-FFF2-40B4-BE49-F238E27FC236}">
                <a16:creationId xmlns:a16="http://schemas.microsoft.com/office/drawing/2014/main" id="{12067837-29CB-EDBA-20D1-A3304EFE3E88}"/>
              </a:ext>
            </a:extLst>
          </p:cNvPr>
          <p:cNvPicPr>
            <a:picLocks noChangeAspect="1"/>
          </p:cNvPicPr>
          <p:nvPr/>
        </p:nvPicPr>
        <p:blipFill>
          <a:blip r:embed="rId2"/>
          <a:stretch>
            <a:fillRect/>
          </a:stretch>
        </p:blipFill>
        <p:spPr>
          <a:xfrm>
            <a:off x="4800600" y="1875735"/>
            <a:ext cx="3727174" cy="3727174"/>
          </a:xfrm>
          <a:prstGeom prst="rect">
            <a:avLst/>
          </a:prstGeom>
        </p:spPr>
      </p:pic>
      <p:pic>
        <p:nvPicPr>
          <p:cNvPr id="11" name="图片 10" descr="图表, 直方图&#10;&#10;描述已自动生成">
            <a:extLst>
              <a:ext uri="{FF2B5EF4-FFF2-40B4-BE49-F238E27FC236}">
                <a16:creationId xmlns:a16="http://schemas.microsoft.com/office/drawing/2014/main" id="{5C478C53-3C32-4122-7016-C9C4EC1F433B}"/>
              </a:ext>
            </a:extLst>
          </p:cNvPr>
          <p:cNvPicPr>
            <a:picLocks noChangeAspect="1"/>
          </p:cNvPicPr>
          <p:nvPr/>
        </p:nvPicPr>
        <p:blipFill>
          <a:blip r:embed="rId3"/>
          <a:stretch>
            <a:fillRect/>
          </a:stretch>
        </p:blipFill>
        <p:spPr>
          <a:xfrm>
            <a:off x="616226" y="1875735"/>
            <a:ext cx="3727174" cy="3727174"/>
          </a:xfrm>
          <a:prstGeom prst="rect">
            <a:avLst/>
          </a:prstGeom>
        </p:spPr>
      </p:pic>
      <p:sp>
        <p:nvSpPr>
          <p:cNvPr id="3" name="Title 2">
            <a:extLst>
              <a:ext uri="{FF2B5EF4-FFF2-40B4-BE49-F238E27FC236}">
                <a16:creationId xmlns:a16="http://schemas.microsoft.com/office/drawing/2014/main" id="{D2DF77A8-BB17-04B3-4194-913053B29883}"/>
              </a:ext>
            </a:extLst>
          </p:cNvPr>
          <p:cNvSpPr txBox="1">
            <a:spLocks/>
          </p:cNvSpPr>
          <p:nvPr/>
        </p:nvSpPr>
        <p:spPr>
          <a:xfrm>
            <a:off x="5186069" y="5720136"/>
            <a:ext cx="2777337" cy="421381"/>
          </a:xfrm>
          <a:prstGeom prst="rect">
            <a:avLst/>
          </a:prstGeom>
        </p:spPr>
        <p:txBody>
          <a:bodyPr/>
          <a:lstStyle>
            <a:lvl1pPr algn="l" defTabSz="457200" rtl="0" eaLnBrk="1" latinLnBrk="0" hangingPunct="1">
              <a:spcBef>
                <a:spcPct val="0"/>
              </a:spcBef>
              <a:buNone/>
              <a:defRPr sz="2800" b="1" kern="1200">
                <a:solidFill>
                  <a:srgbClr val="003E74"/>
                </a:solidFill>
                <a:latin typeface="Arial"/>
                <a:ea typeface="+mj-ea"/>
                <a:cs typeface="Arial"/>
              </a:defRPr>
            </a:lvl1pPr>
          </a:lstStyle>
          <a:p>
            <a:r>
              <a:rPr lang="en-US" altLang="zh-CN" sz="2400" dirty="0"/>
              <a:t>N = 12, TR = 6ms</a:t>
            </a:r>
          </a:p>
        </p:txBody>
      </p:sp>
      <p:sp>
        <p:nvSpPr>
          <p:cNvPr id="4" name="Title 2">
            <a:extLst>
              <a:ext uri="{FF2B5EF4-FFF2-40B4-BE49-F238E27FC236}">
                <a16:creationId xmlns:a16="http://schemas.microsoft.com/office/drawing/2014/main" id="{5088D775-D48A-7AB3-7F53-B5D3603C36F8}"/>
              </a:ext>
            </a:extLst>
          </p:cNvPr>
          <p:cNvSpPr txBox="1">
            <a:spLocks/>
          </p:cNvSpPr>
          <p:nvPr/>
        </p:nvSpPr>
        <p:spPr>
          <a:xfrm>
            <a:off x="1180596" y="5720137"/>
            <a:ext cx="2777337" cy="421381"/>
          </a:xfrm>
          <a:prstGeom prst="rect">
            <a:avLst/>
          </a:prstGeom>
        </p:spPr>
        <p:txBody>
          <a:bodyPr/>
          <a:lstStyle>
            <a:lvl1pPr algn="l" defTabSz="457200" rtl="0" eaLnBrk="1" latinLnBrk="0" hangingPunct="1">
              <a:spcBef>
                <a:spcPct val="0"/>
              </a:spcBef>
              <a:buNone/>
              <a:defRPr sz="2800" b="1" kern="1200">
                <a:solidFill>
                  <a:srgbClr val="003E74"/>
                </a:solidFill>
                <a:latin typeface="Arial"/>
                <a:ea typeface="+mj-ea"/>
                <a:cs typeface="Arial"/>
              </a:defRPr>
            </a:lvl1pPr>
          </a:lstStyle>
          <a:p>
            <a:r>
              <a:rPr lang="en-US" altLang="zh-CN" sz="2400" dirty="0"/>
              <a:t>N = 7, TR = 6ms</a:t>
            </a:r>
          </a:p>
        </p:txBody>
      </p:sp>
    </p:spTree>
    <p:extLst>
      <p:ext uri="{BB962C8B-B14F-4D97-AF65-F5344CB8AC3E}">
        <p14:creationId xmlns:p14="http://schemas.microsoft.com/office/powerpoint/2010/main" val="12715506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04EB8899-FC9B-25A2-F5F9-0BC6E1C20304}"/>
              </a:ext>
            </a:extLst>
          </p:cNvPr>
          <p:cNvSpPr/>
          <p:nvPr/>
        </p:nvSpPr>
        <p:spPr>
          <a:xfrm>
            <a:off x="2693073" y="3731407"/>
            <a:ext cx="3723021" cy="969802"/>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p>
        </p:txBody>
      </p:sp>
      <p:sp>
        <p:nvSpPr>
          <p:cNvPr id="2" name="Text Placeholder 1"/>
          <p:cNvSpPr>
            <a:spLocks noGrp="1"/>
          </p:cNvSpPr>
          <p:nvPr>
            <p:ph type="body" sz="quarter" idx="10"/>
          </p:nvPr>
        </p:nvSpPr>
        <p:spPr>
          <a:xfrm>
            <a:off x="2995749" y="469900"/>
            <a:ext cx="5691051" cy="486642"/>
          </a:xfrm>
        </p:spPr>
        <p:txBody>
          <a:bodyPr/>
          <a:lstStyle/>
          <a:p>
            <a:pPr algn="l"/>
            <a:r>
              <a:rPr lang="en-US" dirty="0"/>
              <a:t>Development of MRI T2* Mapping Model for N-Periodic ka-SPGR Sequence:</a:t>
            </a:r>
          </a:p>
          <a:p>
            <a:pPr algn="l"/>
            <a:r>
              <a:rPr lang="en-US" dirty="0"/>
              <a:t>A Promising Technique for Parkinson’s Disease Biomarker Detection</a:t>
            </a:r>
          </a:p>
          <a:p>
            <a:pPr algn="l"/>
            <a:r>
              <a:rPr lang="en-US" dirty="0"/>
              <a:t> </a:t>
            </a:r>
          </a:p>
          <a:p>
            <a:pPr algn="l"/>
            <a:endParaRPr lang="en-US" dirty="0"/>
          </a:p>
        </p:txBody>
      </p:sp>
      <p:sp>
        <p:nvSpPr>
          <p:cNvPr id="6" name="Title 2">
            <a:extLst>
              <a:ext uri="{FF2B5EF4-FFF2-40B4-BE49-F238E27FC236}">
                <a16:creationId xmlns:a16="http://schemas.microsoft.com/office/drawing/2014/main" id="{4AFE83FD-96D9-0533-CE02-7C4EB7EB848A}"/>
              </a:ext>
            </a:extLst>
          </p:cNvPr>
          <p:cNvSpPr txBox="1">
            <a:spLocks/>
          </p:cNvSpPr>
          <p:nvPr/>
        </p:nvSpPr>
        <p:spPr>
          <a:xfrm>
            <a:off x="2727908" y="1885224"/>
            <a:ext cx="4367347" cy="3087552"/>
          </a:xfrm>
          <a:prstGeom prst="rect">
            <a:avLst/>
          </a:prstGeom>
        </p:spPr>
        <p:txBody>
          <a:bodyPr/>
          <a:lstStyle>
            <a:lvl1pPr algn="l" defTabSz="457200" rtl="0" eaLnBrk="1" latinLnBrk="0" hangingPunct="1">
              <a:spcBef>
                <a:spcPct val="0"/>
              </a:spcBef>
              <a:buNone/>
              <a:defRPr sz="2800" b="1" kern="1200">
                <a:solidFill>
                  <a:srgbClr val="003E74"/>
                </a:solidFill>
                <a:latin typeface="Arial"/>
                <a:ea typeface="+mj-ea"/>
                <a:cs typeface="Arial"/>
              </a:defRPr>
            </a:lvl1pPr>
          </a:lstStyle>
          <a:p>
            <a:pPr marL="342900" indent="-342900">
              <a:buFont typeface="Arial" panose="020B0604020202020204" pitchFamily="34" charset="0"/>
              <a:buChar char="•"/>
            </a:pPr>
            <a:r>
              <a:rPr lang="en-US" sz="2000" dirty="0"/>
              <a:t>Background introduction </a:t>
            </a:r>
          </a:p>
          <a:p>
            <a:pPr marL="342900" indent="-342900">
              <a:buFont typeface="Arial" panose="020B0604020202020204" pitchFamily="34" charset="0"/>
              <a:buChar char="•"/>
            </a:pPr>
            <a:r>
              <a:rPr lang="en-US" sz="2000" dirty="0"/>
              <a:t>Theory </a:t>
            </a:r>
          </a:p>
          <a:p>
            <a:r>
              <a:rPr lang="en-US" sz="2000" dirty="0"/>
              <a:t>		</a:t>
            </a:r>
            <a:r>
              <a:rPr lang="en-US" altLang="zh-CN" sz="2000" dirty="0"/>
              <a:t> N-periodic </a:t>
            </a:r>
            <a:r>
              <a:rPr lang="en-US" sz="2000" dirty="0"/>
              <a:t>ka-SPGR</a:t>
            </a:r>
            <a:endParaRPr lang="en-US" sz="1000" dirty="0"/>
          </a:p>
          <a:p>
            <a:pPr marL="342900" indent="-342900">
              <a:buFont typeface="Arial" panose="020B0604020202020204" pitchFamily="34" charset="0"/>
              <a:buChar char="•"/>
            </a:pPr>
            <a:r>
              <a:rPr lang="en-US" sz="2000" dirty="0"/>
              <a:t>Computer simulation </a:t>
            </a:r>
          </a:p>
          <a:p>
            <a:r>
              <a:rPr lang="en-US" sz="2000" dirty="0"/>
              <a:t>		Method</a:t>
            </a:r>
          </a:p>
          <a:p>
            <a:r>
              <a:rPr lang="en-US" sz="2000" dirty="0"/>
              <a:t>		Result</a:t>
            </a:r>
          </a:p>
          <a:p>
            <a:pPr marL="342900" indent="-342900">
              <a:buFont typeface="Arial" panose="020B0604020202020204" pitchFamily="34" charset="0"/>
              <a:buChar char="•"/>
            </a:pPr>
            <a:r>
              <a:rPr lang="en-US" sz="2000" dirty="0"/>
              <a:t>Practical MRI scan</a:t>
            </a:r>
          </a:p>
          <a:p>
            <a:r>
              <a:rPr lang="en-US" sz="2000" dirty="0"/>
              <a:t>		Method </a:t>
            </a:r>
          </a:p>
          <a:p>
            <a:r>
              <a:rPr lang="en-US" sz="2000" dirty="0"/>
              <a:t>		Result</a:t>
            </a:r>
          </a:p>
          <a:p>
            <a:pPr marL="342900" indent="-342900">
              <a:buFont typeface="Arial" panose="020B0604020202020204" pitchFamily="34" charset="0"/>
              <a:buChar char="•"/>
            </a:pPr>
            <a:r>
              <a:rPr lang="en-US" sz="2000" dirty="0"/>
              <a:t>Conclusion and Limitations </a:t>
            </a:r>
          </a:p>
          <a:p>
            <a:pPr marL="342900" indent="-342900">
              <a:buFont typeface="Arial" panose="020B0604020202020204" pitchFamily="34" charset="0"/>
              <a:buChar char="•"/>
            </a:pPr>
            <a:r>
              <a:rPr lang="en-US" sz="2000" dirty="0"/>
              <a:t>Q &amp; A</a:t>
            </a:r>
          </a:p>
          <a:p>
            <a:pPr marL="342900" indent="-342900">
              <a:buFont typeface="Arial" panose="020B0604020202020204" pitchFamily="34" charset="0"/>
              <a:buChar char="•"/>
            </a:pPr>
            <a:endParaRPr lang="en-US" sz="2000" dirty="0"/>
          </a:p>
          <a:p>
            <a:endParaRPr lang="en-US" sz="2000" dirty="0"/>
          </a:p>
        </p:txBody>
      </p:sp>
      <p:sp>
        <p:nvSpPr>
          <p:cNvPr id="7" name="矩形 6">
            <a:extLst>
              <a:ext uri="{FF2B5EF4-FFF2-40B4-BE49-F238E27FC236}">
                <a16:creationId xmlns:a16="http://schemas.microsoft.com/office/drawing/2014/main" id="{48E0AA60-F106-210F-8EFC-161B6E743D34}"/>
              </a:ext>
            </a:extLst>
          </p:cNvPr>
          <p:cNvSpPr/>
          <p:nvPr/>
        </p:nvSpPr>
        <p:spPr>
          <a:xfrm>
            <a:off x="2682189" y="1885224"/>
            <a:ext cx="45719" cy="376660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10" name="Title 2">
            <a:extLst>
              <a:ext uri="{FF2B5EF4-FFF2-40B4-BE49-F238E27FC236}">
                <a16:creationId xmlns:a16="http://schemas.microsoft.com/office/drawing/2014/main" id="{3D4A1533-A5A9-8C0B-C84F-B2AC8D7D4294}"/>
              </a:ext>
            </a:extLst>
          </p:cNvPr>
          <p:cNvSpPr txBox="1">
            <a:spLocks/>
          </p:cNvSpPr>
          <p:nvPr/>
        </p:nvSpPr>
        <p:spPr>
          <a:xfrm>
            <a:off x="1780904" y="1216680"/>
            <a:ext cx="2791096" cy="826357"/>
          </a:xfrm>
          <a:prstGeom prst="rect">
            <a:avLst/>
          </a:prstGeom>
        </p:spPr>
        <p:txBody>
          <a:bodyPr/>
          <a:lstStyle>
            <a:lvl1pPr algn="l" defTabSz="457200" rtl="0" eaLnBrk="1" latinLnBrk="0" hangingPunct="1">
              <a:spcBef>
                <a:spcPct val="0"/>
              </a:spcBef>
              <a:buNone/>
              <a:defRPr sz="2800" b="1" kern="1200">
                <a:solidFill>
                  <a:srgbClr val="003E74"/>
                </a:solidFill>
                <a:latin typeface="Arial"/>
                <a:ea typeface="+mj-ea"/>
                <a:cs typeface="Arial"/>
              </a:defRPr>
            </a:lvl1pPr>
          </a:lstStyle>
          <a:p>
            <a:r>
              <a:rPr lang="en-US" altLang="zh-CN" sz="3200" dirty="0"/>
              <a:t>Overview…</a:t>
            </a:r>
            <a:endParaRPr lang="en-US" sz="3200" dirty="0"/>
          </a:p>
        </p:txBody>
      </p:sp>
    </p:spTree>
    <p:extLst>
      <p:ext uri="{BB962C8B-B14F-4D97-AF65-F5344CB8AC3E}">
        <p14:creationId xmlns:p14="http://schemas.microsoft.com/office/powerpoint/2010/main" val="33581043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5962EB42-772A-F76F-54B7-C77910FA62D4}"/>
              </a:ext>
            </a:extLst>
          </p:cNvPr>
          <p:cNvSpPr>
            <a:spLocks noGrp="1"/>
          </p:cNvSpPr>
          <p:nvPr>
            <p:ph type="body" sz="quarter" idx="10"/>
          </p:nvPr>
        </p:nvSpPr>
        <p:spPr/>
        <p:txBody>
          <a:bodyPr/>
          <a:lstStyle/>
          <a:p>
            <a:r>
              <a:rPr lang="en-US" altLang="zh-CN" dirty="0"/>
              <a:t>Practical MRI Scan</a:t>
            </a:r>
          </a:p>
          <a:p>
            <a:r>
              <a:rPr lang="en-US" altLang="zh-CN" dirty="0"/>
              <a:t>Method</a:t>
            </a:r>
            <a:endParaRPr lang="zh-CN" altLang="en-US" dirty="0"/>
          </a:p>
        </p:txBody>
      </p:sp>
      <p:pic>
        <p:nvPicPr>
          <p:cNvPr id="4" name="图片 3" descr="表格&#10;&#10;描述已自动生成">
            <a:extLst>
              <a:ext uri="{FF2B5EF4-FFF2-40B4-BE49-F238E27FC236}">
                <a16:creationId xmlns:a16="http://schemas.microsoft.com/office/drawing/2014/main" id="{B5819117-5682-A6F8-D866-605FE430980A}"/>
              </a:ext>
            </a:extLst>
          </p:cNvPr>
          <p:cNvPicPr>
            <a:picLocks noChangeAspect="1"/>
          </p:cNvPicPr>
          <p:nvPr/>
        </p:nvPicPr>
        <p:blipFill rotWithShape="1">
          <a:blip r:embed="rId2"/>
          <a:srcRect l="50123" t="8950" r="1058"/>
          <a:stretch/>
        </p:blipFill>
        <p:spPr>
          <a:xfrm>
            <a:off x="138941" y="3736777"/>
            <a:ext cx="4391025" cy="2676235"/>
          </a:xfrm>
          <a:prstGeom prst="rect">
            <a:avLst/>
          </a:prstGeom>
        </p:spPr>
      </p:pic>
      <p:sp>
        <p:nvSpPr>
          <p:cNvPr id="6" name="任意多边形: 形状 5">
            <a:extLst>
              <a:ext uri="{FF2B5EF4-FFF2-40B4-BE49-F238E27FC236}">
                <a16:creationId xmlns:a16="http://schemas.microsoft.com/office/drawing/2014/main" id="{4DFA8D00-2661-67EA-B247-2A5FE497C61B}"/>
              </a:ext>
            </a:extLst>
          </p:cNvPr>
          <p:cNvSpPr/>
          <p:nvPr/>
        </p:nvSpPr>
        <p:spPr>
          <a:xfrm>
            <a:off x="3797453" y="966562"/>
            <a:ext cx="4226682" cy="1508225"/>
          </a:xfrm>
          <a:custGeom>
            <a:avLst/>
            <a:gdLst>
              <a:gd name="connsiteX0" fmla="*/ 0 w 2912166"/>
              <a:gd name="connsiteY0" fmla="*/ 0 h 1848679"/>
              <a:gd name="connsiteX1" fmla="*/ 278296 w 2912166"/>
              <a:gd name="connsiteY1" fmla="*/ 506896 h 1848679"/>
              <a:gd name="connsiteX2" fmla="*/ 536713 w 2912166"/>
              <a:gd name="connsiteY2" fmla="*/ 904461 h 1848679"/>
              <a:gd name="connsiteX3" fmla="*/ 934279 w 2912166"/>
              <a:gd name="connsiteY3" fmla="*/ 1302026 h 1848679"/>
              <a:gd name="connsiteX4" fmla="*/ 1401418 w 2912166"/>
              <a:gd name="connsiteY4" fmla="*/ 1610139 h 1848679"/>
              <a:gd name="connsiteX5" fmla="*/ 1838739 w 2912166"/>
              <a:gd name="connsiteY5" fmla="*/ 1739348 h 1848679"/>
              <a:gd name="connsiteX6" fmla="*/ 2256183 w 2912166"/>
              <a:gd name="connsiteY6" fmla="*/ 1808922 h 1848679"/>
              <a:gd name="connsiteX7" fmla="*/ 2623931 w 2912166"/>
              <a:gd name="connsiteY7" fmla="*/ 1828800 h 1848679"/>
              <a:gd name="connsiteX8" fmla="*/ 2912166 w 2912166"/>
              <a:gd name="connsiteY8" fmla="*/ 1848679 h 1848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12166" h="1848679">
                <a:moveTo>
                  <a:pt x="0" y="0"/>
                </a:moveTo>
                <a:cubicBezTo>
                  <a:pt x="94422" y="178076"/>
                  <a:pt x="188844" y="356153"/>
                  <a:pt x="278296" y="506896"/>
                </a:cubicBezTo>
                <a:cubicBezTo>
                  <a:pt x="367748" y="657640"/>
                  <a:pt x="427383" y="771939"/>
                  <a:pt x="536713" y="904461"/>
                </a:cubicBezTo>
                <a:cubicBezTo>
                  <a:pt x="646043" y="1036983"/>
                  <a:pt x="790162" y="1184413"/>
                  <a:pt x="934279" y="1302026"/>
                </a:cubicBezTo>
                <a:cubicBezTo>
                  <a:pt x="1078396" y="1419639"/>
                  <a:pt x="1250675" y="1537252"/>
                  <a:pt x="1401418" y="1610139"/>
                </a:cubicBezTo>
                <a:cubicBezTo>
                  <a:pt x="1552161" y="1683026"/>
                  <a:pt x="1696278" y="1706217"/>
                  <a:pt x="1838739" y="1739348"/>
                </a:cubicBezTo>
                <a:cubicBezTo>
                  <a:pt x="1981200" y="1772479"/>
                  <a:pt x="2125318" y="1794013"/>
                  <a:pt x="2256183" y="1808922"/>
                </a:cubicBezTo>
                <a:cubicBezTo>
                  <a:pt x="2387048" y="1823831"/>
                  <a:pt x="2623931" y="1828800"/>
                  <a:pt x="2623931" y="1828800"/>
                </a:cubicBezTo>
                <a:lnTo>
                  <a:pt x="2912166" y="1848679"/>
                </a:lnTo>
              </a:path>
            </a:pathLst>
          </a:custGeom>
          <a:ln/>
        </p:spPr>
        <p:style>
          <a:lnRef idx="2">
            <a:schemeClr val="accent2"/>
          </a:lnRef>
          <a:fillRef idx="0">
            <a:schemeClr val="accent2"/>
          </a:fillRef>
          <a:effectRef idx="1">
            <a:schemeClr val="accent2"/>
          </a:effectRef>
          <a:fontRef idx="minor">
            <a:schemeClr val="tx1"/>
          </a:fontRef>
        </p:style>
        <p:txBody>
          <a:bodyPr rtlCol="0" anchor="ctr"/>
          <a:lstStyle/>
          <a:p>
            <a:pPr algn="ctr"/>
            <a:endParaRPr lang="zh-CN" altLang="en-US" dirty="0"/>
          </a:p>
        </p:txBody>
      </p:sp>
      <p:cxnSp>
        <p:nvCxnSpPr>
          <p:cNvPr id="7" name="直接箭头连接符 6">
            <a:extLst>
              <a:ext uri="{FF2B5EF4-FFF2-40B4-BE49-F238E27FC236}">
                <a16:creationId xmlns:a16="http://schemas.microsoft.com/office/drawing/2014/main" id="{678A88D7-573B-3BDB-968B-6CD73E65B578}"/>
              </a:ext>
            </a:extLst>
          </p:cNvPr>
          <p:cNvCxnSpPr>
            <a:cxnSpLocks/>
          </p:cNvCxnSpPr>
          <p:nvPr/>
        </p:nvCxnSpPr>
        <p:spPr>
          <a:xfrm flipH="1" flipV="1">
            <a:off x="3747376" y="756198"/>
            <a:ext cx="50077" cy="1992497"/>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8" name="直接箭头连接符 7">
            <a:extLst>
              <a:ext uri="{FF2B5EF4-FFF2-40B4-BE49-F238E27FC236}">
                <a16:creationId xmlns:a16="http://schemas.microsoft.com/office/drawing/2014/main" id="{5DFA11F1-387C-59B2-7851-961C6AE4B5B4}"/>
              </a:ext>
            </a:extLst>
          </p:cNvPr>
          <p:cNvCxnSpPr>
            <a:cxnSpLocks/>
          </p:cNvCxnSpPr>
          <p:nvPr/>
        </p:nvCxnSpPr>
        <p:spPr>
          <a:xfrm>
            <a:off x="3797453" y="2748695"/>
            <a:ext cx="4470936"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9" name="椭圆 8">
            <a:extLst>
              <a:ext uri="{FF2B5EF4-FFF2-40B4-BE49-F238E27FC236}">
                <a16:creationId xmlns:a16="http://schemas.microsoft.com/office/drawing/2014/main" id="{379A7CCD-A736-3ED2-2679-B279C92AD20E}"/>
              </a:ext>
            </a:extLst>
          </p:cNvPr>
          <p:cNvSpPr/>
          <p:nvPr/>
        </p:nvSpPr>
        <p:spPr>
          <a:xfrm>
            <a:off x="4241180" y="1380307"/>
            <a:ext cx="82523" cy="8252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0F86A74C-8F0A-FDCE-D4E8-3034641E6915}"/>
              </a:ext>
            </a:extLst>
          </p:cNvPr>
          <p:cNvSpPr/>
          <p:nvPr/>
        </p:nvSpPr>
        <p:spPr>
          <a:xfrm>
            <a:off x="4854298" y="1866887"/>
            <a:ext cx="82523" cy="8252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1" name="椭圆 10">
            <a:extLst>
              <a:ext uri="{FF2B5EF4-FFF2-40B4-BE49-F238E27FC236}">
                <a16:creationId xmlns:a16="http://schemas.microsoft.com/office/drawing/2014/main" id="{BCC260BA-5125-B3C0-3187-C12F4A52E2BC}"/>
              </a:ext>
            </a:extLst>
          </p:cNvPr>
          <p:cNvSpPr/>
          <p:nvPr/>
        </p:nvSpPr>
        <p:spPr>
          <a:xfrm>
            <a:off x="5500634" y="2119991"/>
            <a:ext cx="82523" cy="8252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3" name="椭圆 12">
            <a:extLst>
              <a:ext uri="{FF2B5EF4-FFF2-40B4-BE49-F238E27FC236}">
                <a16:creationId xmlns:a16="http://schemas.microsoft.com/office/drawing/2014/main" id="{AB307DBC-20B1-29AF-A4F6-948D20B26087}"/>
              </a:ext>
            </a:extLst>
          </p:cNvPr>
          <p:cNvSpPr/>
          <p:nvPr/>
        </p:nvSpPr>
        <p:spPr>
          <a:xfrm>
            <a:off x="7002934" y="2423336"/>
            <a:ext cx="82523" cy="8252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EE4C23ED-71C8-CB14-6566-C53CD8FA4650}"/>
                  </a:ext>
                </a:extLst>
              </p:cNvPr>
              <p:cNvSpPr txBox="1"/>
              <p:nvPr/>
            </p:nvSpPr>
            <p:spPr>
              <a:xfrm>
                <a:off x="5747659" y="659870"/>
                <a:ext cx="2060678" cy="493981"/>
              </a:xfrm>
              <a:prstGeom prst="rect">
                <a:avLst/>
              </a:prstGeom>
              <a:ln>
                <a:solidFill>
                  <a:srgbClr val="FF0000"/>
                </a:solidFill>
              </a:ln>
            </p:spPr>
            <p:style>
              <a:lnRef idx="2">
                <a:schemeClr val="accent1"/>
              </a:lnRef>
              <a:fillRef idx="1">
                <a:schemeClr val="lt1"/>
              </a:fillRef>
              <a:effectRef idx="0">
                <a:schemeClr val="accent1"/>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r>
                        <a:rPr lang="en-US" altLang="zh-CN" sz="1800" b="0" i="1" smtClean="0">
                          <a:solidFill>
                            <a:schemeClr val="tx1"/>
                          </a:solidFill>
                          <a:latin typeface="Cambria Math" panose="02040503050406030204" pitchFamily="18" charset="0"/>
                        </a:rPr>
                        <m:t>~</m:t>
                      </m:r>
                      <m:r>
                        <a:rPr lang="en-US" altLang="zh-CN" sz="1800" b="0" i="1" smtClean="0">
                          <a:solidFill>
                            <a:schemeClr val="tx1"/>
                          </a:solidFill>
                          <a:latin typeface="Cambria Math" panose="02040503050406030204" pitchFamily="18" charset="0"/>
                        </a:rPr>
                        <m:t>𝐴</m:t>
                      </m:r>
                      <m:r>
                        <a:rPr lang="en-US" altLang="zh-CN" sz="1800" b="0" i="1" smtClean="0">
                          <a:solidFill>
                            <a:schemeClr val="tx1"/>
                          </a:solidFill>
                          <a:latin typeface="Cambria Math" panose="02040503050406030204" pitchFamily="18" charset="0"/>
                        </a:rPr>
                        <m:t> </m:t>
                      </m:r>
                      <m:sSup>
                        <m:sSupPr>
                          <m:ctrlPr>
                            <a:rPr lang="en-US" altLang="zh-CN" sz="1800" b="0" i="1" smtClean="0">
                              <a:solidFill>
                                <a:schemeClr val="tx1"/>
                              </a:solidFill>
                              <a:latin typeface="Cambria Math" panose="02040503050406030204" pitchFamily="18" charset="0"/>
                            </a:rPr>
                          </m:ctrlPr>
                        </m:sSupPr>
                        <m:e>
                          <m:r>
                            <a:rPr lang="en-US" altLang="zh-CN" sz="1800" b="0" i="1" smtClean="0">
                              <a:solidFill>
                                <a:schemeClr val="tx1"/>
                              </a:solidFill>
                              <a:latin typeface="Cambria Math" panose="02040503050406030204" pitchFamily="18" charset="0"/>
                            </a:rPr>
                            <m:t>𝑒</m:t>
                          </m:r>
                        </m:e>
                        <m:sup>
                          <m:r>
                            <a:rPr lang="en-US" altLang="zh-CN" sz="1800" b="0" i="1" smtClean="0">
                              <a:solidFill>
                                <a:schemeClr val="tx1"/>
                              </a:solidFill>
                              <a:latin typeface="Cambria Math" panose="02040503050406030204" pitchFamily="18" charset="0"/>
                            </a:rPr>
                            <m:t>− </m:t>
                          </m:r>
                          <m:f>
                            <m:fPr>
                              <m:ctrlPr>
                                <a:rPr lang="en-US" altLang="zh-CN" sz="1800" b="0" i="1" smtClean="0">
                                  <a:solidFill>
                                    <a:schemeClr val="tx1"/>
                                  </a:solidFill>
                                  <a:latin typeface="Cambria Math" panose="02040503050406030204" pitchFamily="18" charset="0"/>
                                </a:rPr>
                              </m:ctrlPr>
                            </m:fPr>
                            <m:num>
                              <m:r>
                                <a:rPr lang="en-US" altLang="zh-CN" sz="1800" b="0" i="1" smtClean="0">
                                  <a:solidFill>
                                    <a:schemeClr val="tx1"/>
                                  </a:solidFill>
                                  <a:latin typeface="Cambria Math" panose="02040503050406030204" pitchFamily="18" charset="0"/>
                                </a:rPr>
                                <m:t>𝑇𝐸</m:t>
                              </m:r>
                              <m:r>
                                <a:rPr lang="en-US" altLang="zh-CN" sz="1800" b="0" i="1" smtClean="0">
                                  <a:solidFill>
                                    <a:schemeClr val="tx1"/>
                                  </a:solidFill>
                                  <a:latin typeface="Cambria Math" panose="02040503050406030204" pitchFamily="18" charset="0"/>
                                </a:rPr>
                                <m:t>+</m:t>
                              </m:r>
                              <m:r>
                                <a:rPr lang="en-US" altLang="zh-CN" sz="1800" b="0" i="1" smtClean="0">
                                  <a:solidFill>
                                    <a:schemeClr val="tx1"/>
                                  </a:solidFill>
                                  <a:latin typeface="Cambria Math" panose="02040503050406030204" pitchFamily="18" charset="0"/>
                                </a:rPr>
                                <m:t>𝐹</m:t>
                              </m:r>
                              <m:r>
                                <a:rPr lang="en-US" altLang="zh-CN" sz="1800" b="0" i="1" smtClean="0">
                                  <a:solidFill>
                                    <a:schemeClr val="tx1"/>
                                  </a:solidFill>
                                  <a:latin typeface="Cambria Math" panose="02040503050406030204" pitchFamily="18" charset="0"/>
                                  <a:ea typeface="Cambria Math" panose="02040503050406030204" pitchFamily="18" charset="0"/>
                                </a:rPr>
                                <m:t>×</m:t>
                              </m:r>
                              <m:r>
                                <a:rPr lang="en-US" altLang="zh-CN" sz="1800" b="0" i="1" smtClean="0">
                                  <a:solidFill>
                                    <a:schemeClr val="tx1"/>
                                  </a:solidFill>
                                  <a:latin typeface="Cambria Math" panose="02040503050406030204" pitchFamily="18" charset="0"/>
                                </a:rPr>
                                <m:t>𝑇𝑅</m:t>
                              </m:r>
                            </m:num>
                            <m:den>
                              <m:r>
                                <a:rPr lang="en-US" altLang="zh-CN" sz="1800" b="0" i="1" smtClean="0">
                                  <a:solidFill>
                                    <a:schemeClr val="tx1"/>
                                  </a:solidFill>
                                  <a:latin typeface="Cambria Math" panose="02040503050406030204" pitchFamily="18" charset="0"/>
                                </a:rPr>
                                <m:t>𝑇</m:t>
                              </m:r>
                              <m:r>
                                <a:rPr lang="en-US" altLang="zh-CN" sz="1800" b="0" i="1" smtClean="0">
                                  <a:solidFill>
                                    <a:schemeClr val="tx1"/>
                                  </a:solidFill>
                                  <a:latin typeface="Cambria Math" panose="02040503050406030204" pitchFamily="18" charset="0"/>
                                </a:rPr>
                                <m:t>2∗</m:t>
                              </m:r>
                            </m:den>
                          </m:f>
                          <m:r>
                            <a:rPr lang="en-US" altLang="zh-CN" sz="1800" b="0" i="1" smtClean="0">
                              <a:solidFill>
                                <a:schemeClr val="tx1"/>
                              </a:solidFill>
                              <a:latin typeface="Cambria Math" panose="02040503050406030204" pitchFamily="18" charset="0"/>
                            </a:rPr>
                            <m:t> </m:t>
                          </m:r>
                        </m:sup>
                      </m:sSup>
                    </m:oMath>
                  </m:oMathPara>
                </a14:m>
                <a:endParaRPr lang="zh-CN" altLang="en-US" dirty="0"/>
              </a:p>
            </p:txBody>
          </p:sp>
        </mc:Choice>
        <mc:Fallback xmlns="">
          <p:sp>
            <p:nvSpPr>
              <p:cNvPr id="19" name="文本框 18">
                <a:extLst>
                  <a:ext uri="{FF2B5EF4-FFF2-40B4-BE49-F238E27FC236}">
                    <a16:creationId xmlns:a16="http://schemas.microsoft.com/office/drawing/2014/main" id="{EE4C23ED-71C8-CB14-6566-C53CD8FA4650}"/>
                  </a:ext>
                </a:extLst>
              </p:cNvPr>
              <p:cNvSpPr txBox="1">
                <a:spLocks noRot="1" noChangeAspect="1" noMove="1" noResize="1" noEditPoints="1" noAdjustHandles="1" noChangeArrowheads="1" noChangeShapeType="1" noTextEdit="1"/>
              </p:cNvSpPr>
              <p:nvPr/>
            </p:nvSpPr>
            <p:spPr>
              <a:xfrm>
                <a:off x="5747659" y="659870"/>
                <a:ext cx="2060678" cy="493981"/>
              </a:xfrm>
              <a:prstGeom prst="rect">
                <a:avLst/>
              </a:prstGeom>
              <a:blipFill>
                <a:blip r:embed="rId3"/>
                <a:stretch>
                  <a:fillRect/>
                </a:stretch>
              </a:blipFill>
              <a:ln>
                <a:solidFill>
                  <a:srgbClr val="FF0000"/>
                </a:solidFill>
              </a:ln>
            </p:spPr>
            <p:txBody>
              <a:bodyPr/>
              <a:lstStyle/>
              <a:p>
                <a:r>
                  <a:rPr lang="zh-CN" altLang="en-US">
                    <a:noFill/>
                  </a:rPr>
                  <a:t> </a:t>
                </a:r>
              </a:p>
            </p:txBody>
          </p:sp>
        </mc:Fallback>
      </mc:AlternateContent>
      <p:sp>
        <p:nvSpPr>
          <p:cNvPr id="21" name="文本框 20">
            <a:extLst>
              <a:ext uri="{FF2B5EF4-FFF2-40B4-BE49-F238E27FC236}">
                <a16:creationId xmlns:a16="http://schemas.microsoft.com/office/drawing/2014/main" id="{AC2AA70D-E7AC-426D-8EBF-AD9CC8EB70AB}"/>
              </a:ext>
            </a:extLst>
          </p:cNvPr>
          <p:cNvSpPr txBox="1"/>
          <p:nvPr/>
        </p:nvSpPr>
        <p:spPr>
          <a:xfrm>
            <a:off x="5391941" y="3478657"/>
            <a:ext cx="2819397" cy="307777"/>
          </a:xfrm>
          <a:prstGeom prst="rect">
            <a:avLst/>
          </a:prstGeom>
          <a:noFill/>
        </p:spPr>
        <p:txBody>
          <a:bodyPr wrap="square" rtlCol="0">
            <a:spAutoFit/>
          </a:bodyPr>
          <a:lstStyle/>
          <a:p>
            <a:pPr algn="ctr"/>
            <a:r>
              <a:rPr lang="en-US" altLang="zh-CN" sz="1400" b="1" dirty="0">
                <a:solidFill>
                  <a:schemeClr val="accent5">
                    <a:lumMod val="75000"/>
                  </a:schemeClr>
                </a:solidFill>
              </a:rPr>
              <a:t>Multi-echo SPGR</a:t>
            </a:r>
            <a:endParaRPr lang="zh-CN" altLang="en-US" sz="1400" b="1" dirty="0">
              <a:solidFill>
                <a:schemeClr val="accent5">
                  <a:lumMod val="75000"/>
                </a:schemeClr>
              </a:solidFill>
            </a:endParaRPr>
          </a:p>
        </p:txBody>
      </p:sp>
      <p:sp>
        <p:nvSpPr>
          <p:cNvPr id="22" name="文本框 21">
            <a:extLst>
              <a:ext uri="{FF2B5EF4-FFF2-40B4-BE49-F238E27FC236}">
                <a16:creationId xmlns:a16="http://schemas.microsoft.com/office/drawing/2014/main" id="{7BC59574-C5AD-CAF4-11C9-6902C98482AF}"/>
              </a:ext>
            </a:extLst>
          </p:cNvPr>
          <p:cNvSpPr txBox="1"/>
          <p:nvPr/>
        </p:nvSpPr>
        <p:spPr>
          <a:xfrm>
            <a:off x="932662" y="3431006"/>
            <a:ext cx="2819397" cy="307777"/>
          </a:xfrm>
          <a:prstGeom prst="rect">
            <a:avLst/>
          </a:prstGeom>
          <a:noFill/>
        </p:spPr>
        <p:txBody>
          <a:bodyPr wrap="square" rtlCol="0">
            <a:spAutoFit/>
          </a:bodyPr>
          <a:lstStyle/>
          <a:p>
            <a:pPr algn="ctr"/>
            <a:r>
              <a:rPr lang="en-US" altLang="zh-CN" sz="1400" b="1" dirty="0">
                <a:solidFill>
                  <a:srgbClr val="C00000"/>
                </a:solidFill>
              </a:rPr>
              <a:t>N-periodic ka-SPGR</a:t>
            </a:r>
            <a:endParaRPr lang="zh-CN" altLang="en-US" sz="1400" b="1" dirty="0">
              <a:solidFill>
                <a:srgbClr val="C00000"/>
              </a:solidFill>
            </a:endParaRPr>
          </a:p>
        </p:txBody>
      </p:sp>
      <p:sp>
        <p:nvSpPr>
          <p:cNvPr id="23" name="文本框 22">
            <a:extLst>
              <a:ext uri="{FF2B5EF4-FFF2-40B4-BE49-F238E27FC236}">
                <a16:creationId xmlns:a16="http://schemas.microsoft.com/office/drawing/2014/main" id="{D5A36F60-09FD-E047-0376-0105D529CD2F}"/>
              </a:ext>
            </a:extLst>
          </p:cNvPr>
          <p:cNvSpPr txBox="1"/>
          <p:nvPr/>
        </p:nvSpPr>
        <p:spPr>
          <a:xfrm>
            <a:off x="7860355" y="2713679"/>
            <a:ext cx="1245545" cy="307777"/>
          </a:xfrm>
          <a:prstGeom prst="rect">
            <a:avLst/>
          </a:prstGeom>
          <a:noFill/>
        </p:spPr>
        <p:txBody>
          <a:bodyPr wrap="square" rtlCol="0">
            <a:spAutoFit/>
          </a:bodyPr>
          <a:lstStyle/>
          <a:p>
            <a:pPr algn="ctr"/>
            <a:r>
              <a:rPr lang="en-US" altLang="zh-CN" sz="1400" b="1" dirty="0"/>
              <a:t>Time</a:t>
            </a:r>
            <a:endParaRPr lang="zh-CN" altLang="en-US" sz="1400" b="1" dirty="0"/>
          </a:p>
        </p:txBody>
      </p:sp>
      <p:sp>
        <p:nvSpPr>
          <p:cNvPr id="24" name="文本框 23">
            <a:extLst>
              <a:ext uri="{FF2B5EF4-FFF2-40B4-BE49-F238E27FC236}">
                <a16:creationId xmlns:a16="http://schemas.microsoft.com/office/drawing/2014/main" id="{962B84DF-489A-EC4C-8DD0-48C1F5C47CF0}"/>
              </a:ext>
            </a:extLst>
          </p:cNvPr>
          <p:cNvSpPr txBox="1"/>
          <p:nvPr/>
        </p:nvSpPr>
        <p:spPr>
          <a:xfrm>
            <a:off x="3281011" y="638767"/>
            <a:ext cx="1245545" cy="307777"/>
          </a:xfrm>
          <a:prstGeom prst="rect">
            <a:avLst/>
          </a:prstGeom>
          <a:noFill/>
        </p:spPr>
        <p:txBody>
          <a:bodyPr wrap="square" rtlCol="0">
            <a:spAutoFit/>
          </a:bodyPr>
          <a:lstStyle/>
          <a:p>
            <a:pPr algn="ctr"/>
            <a:r>
              <a:rPr lang="en-US" altLang="zh-CN" sz="1400" b="1" dirty="0"/>
              <a:t>SI</a:t>
            </a:r>
            <a:endParaRPr lang="zh-CN" altLang="en-US" sz="1400" b="1" dirty="0"/>
          </a:p>
        </p:txBody>
      </p:sp>
      <p:sp>
        <p:nvSpPr>
          <p:cNvPr id="25" name="文本框 24">
            <a:extLst>
              <a:ext uri="{FF2B5EF4-FFF2-40B4-BE49-F238E27FC236}">
                <a16:creationId xmlns:a16="http://schemas.microsoft.com/office/drawing/2014/main" id="{110DC253-F81B-CBCE-6DB3-E2707E96BCFB}"/>
              </a:ext>
            </a:extLst>
          </p:cNvPr>
          <p:cNvSpPr txBox="1"/>
          <p:nvPr/>
        </p:nvSpPr>
        <p:spPr>
          <a:xfrm>
            <a:off x="3934876" y="3153304"/>
            <a:ext cx="694647" cy="307777"/>
          </a:xfrm>
          <a:prstGeom prst="rect">
            <a:avLst/>
          </a:prstGeom>
          <a:noFill/>
        </p:spPr>
        <p:txBody>
          <a:bodyPr wrap="square" rtlCol="0">
            <a:spAutoFit/>
          </a:bodyPr>
          <a:lstStyle/>
          <a:p>
            <a:pPr algn="ctr"/>
            <a:r>
              <a:rPr lang="en-US" altLang="zh-CN" sz="1400" b="1" dirty="0">
                <a:solidFill>
                  <a:schemeClr val="accent5">
                    <a:lumMod val="75000"/>
                  </a:schemeClr>
                </a:solidFill>
              </a:rPr>
              <a:t>TE</a:t>
            </a:r>
            <a:r>
              <a:rPr lang="en-US" altLang="zh-CN" sz="1050" b="1" dirty="0">
                <a:solidFill>
                  <a:schemeClr val="accent5">
                    <a:lumMod val="75000"/>
                  </a:schemeClr>
                </a:solidFill>
              </a:rPr>
              <a:t>1</a:t>
            </a:r>
            <a:endParaRPr lang="zh-CN" altLang="en-US" sz="1400" b="1" dirty="0">
              <a:solidFill>
                <a:schemeClr val="accent5">
                  <a:lumMod val="75000"/>
                </a:schemeClr>
              </a:solidFill>
            </a:endParaRPr>
          </a:p>
        </p:txBody>
      </p:sp>
      <p:sp>
        <p:nvSpPr>
          <p:cNvPr id="26" name="文本框 25">
            <a:extLst>
              <a:ext uri="{FF2B5EF4-FFF2-40B4-BE49-F238E27FC236}">
                <a16:creationId xmlns:a16="http://schemas.microsoft.com/office/drawing/2014/main" id="{05A99208-6F8B-73E9-6B83-37E5F9DA3A49}"/>
              </a:ext>
            </a:extLst>
          </p:cNvPr>
          <p:cNvSpPr txBox="1"/>
          <p:nvPr/>
        </p:nvSpPr>
        <p:spPr>
          <a:xfrm>
            <a:off x="4526556" y="3151815"/>
            <a:ext cx="694647" cy="307777"/>
          </a:xfrm>
          <a:prstGeom prst="rect">
            <a:avLst/>
          </a:prstGeom>
          <a:noFill/>
        </p:spPr>
        <p:txBody>
          <a:bodyPr wrap="square" rtlCol="0">
            <a:spAutoFit/>
          </a:bodyPr>
          <a:lstStyle/>
          <a:p>
            <a:pPr algn="ctr"/>
            <a:r>
              <a:rPr lang="en-US" altLang="zh-CN" sz="1400" b="1" dirty="0">
                <a:solidFill>
                  <a:schemeClr val="accent5">
                    <a:lumMod val="75000"/>
                  </a:schemeClr>
                </a:solidFill>
              </a:rPr>
              <a:t>TE</a:t>
            </a:r>
            <a:r>
              <a:rPr lang="en-US" altLang="zh-CN" sz="1100" b="1" dirty="0">
                <a:solidFill>
                  <a:schemeClr val="accent5">
                    <a:lumMod val="75000"/>
                  </a:schemeClr>
                </a:solidFill>
              </a:rPr>
              <a:t>2</a:t>
            </a:r>
            <a:endParaRPr lang="zh-CN" altLang="en-US" sz="1400" b="1" dirty="0">
              <a:solidFill>
                <a:schemeClr val="accent5">
                  <a:lumMod val="75000"/>
                </a:schemeClr>
              </a:solidFill>
            </a:endParaRPr>
          </a:p>
        </p:txBody>
      </p:sp>
      <p:sp>
        <p:nvSpPr>
          <p:cNvPr id="27" name="文本框 26">
            <a:extLst>
              <a:ext uri="{FF2B5EF4-FFF2-40B4-BE49-F238E27FC236}">
                <a16:creationId xmlns:a16="http://schemas.microsoft.com/office/drawing/2014/main" id="{FF592C1C-CA15-DF44-59BA-4C1A7F191481}"/>
              </a:ext>
            </a:extLst>
          </p:cNvPr>
          <p:cNvSpPr txBox="1"/>
          <p:nvPr/>
        </p:nvSpPr>
        <p:spPr>
          <a:xfrm>
            <a:off x="5264389" y="3153304"/>
            <a:ext cx="694647" cy="307777"/>
          </a:xfrm>
          <a:prstGeom prst="rect">
            <a:avLst/>
          </a:prstGeom>
          <a:noFill/>
        </p:spPr>
        <p:txBody>
          <a:bodyPr wrap="square" rtlCol="0">
            <a:spAutoFit/>
          </a:bodyPr>
          <a:lstStyle/>
          <a:p>
            <a:pPr algn="ctr"/>
            <a:r>
              <a:rPr lang="en-US" altLang="zh-CN" sz="1400" b="1" dirty="0">
                <a:solidFill>
                  <a:schemeClr val="accent5">
                    <a:lumMod val="75000"/>
                  </a:schemeClr>
                </a:solidFill>
              </a:rPr>
              <a:t>TE</a:t>
            </a:r>
            <a:r>
              <a:rPr lang="en-US" altLang="zh-CN" sz="1100" b="1" dirty="0">
                <a:solidFill>
                  <a:schemeClr val="accent5">
                    <a:lumMod val="75000"/>
                  </a:schemeClr>
                </a:solidFill>
              </a:rPr>
              <a:t>3</a:t>
            </a:r>
            <a:endParaRPr lang="zh-CN" altLang="en-US" sz="1400" b="1" dirty="0">
              <a:solidFill>
                <a:schemeClr val="accent5">
                  <a:lumMod val="75000"/>
                </a:schemeClr>
              </a:solidFill>
            </a:endParaRPr>
          </a:p>
        </p:txBody>
      </p:sp>
      <p:cxnSp>
        <p:nvCxnSpPr>
          <p:cNvPr id="29" name="直接连接符 28">
            <a:extLst>
              <a:ext uri="{FF2B5EF4-FFF2-40B4-BE49-F238E27FC236}">
                <a16:creationId xmlns:a16="http://schemas.microsoft.com/office/drawing/2014/main" id="{E347F441-7A66-513F-6625-D2F4F29739EE}"/>
              </a:ext>
            </a:extLst>
          </p:cNvPr>
          <p:cNvCxnSpPr>
            <a:cxnSpLocks/>
          </p:cNvCxnSpPr>
          <p:nvPr/>
        </p:nvCxnSpPr>
        <p:spPr>
          <a:xfrm>
            <a:off x="4268198" y="1454353"/>
            <a:ext cx="10628" cy="1265653"/>
          </a:xfrm>
          <a:prstGeom prst="line">
            <a:avLst/>
          </a:prstGeom>
          <a:ln w="6350">
            <a:solidFill>
              <a:srgbClr val="FF0000"/>
            </a:solidFill>
            <a:prstDash val="dashDot"/>
          </a:ln>
        </p:spPr>
        <p:style>
          <a:lnRef idx="2">
            <a:schemeClr val="accent1"/>
          </a:lnRef>
          <a:fillRef idx="0">
            <a:schemeClr val="accent1"/>
          </a:fillRef>
          <a:effectRef idx="1">
            <a:schemeClr val="accent1"/>
          </a:effectRef>
          <a:fontRef idx="minor">
            <a:schemeClr val="tx1"/>
          </a:fontRef>
        </p:style>
      </p:cxnSp>
      <p:cxnSp>
        <p:nvCxnSpPr>
          <p:cNvPr id="31" name="直接连接符 30">
            <a:extLst>
              <a:ext uri="{FF2B5EF4-FFF2-40B4-BE49-F238E27FC236}">
                <a16:creationId xmlns:a16="http://schemas.microsoft.com/office/drawing/2014/main" id="{B2CA83D4-97E8-A8D5-FCC6-D235A7E16F3F}"/>
              </a:ext>
            </a:extLst>
          </p:cNvPr>
          <p:cNvCxnSpPr>
            <a:cxnSpLocks/>
          </p:cNvCxnSpPr>
          <p:nvPr/>
        </p:nvCxnSpPr>
        <p:spPr>
          <a:xfrm>
            <a:off x="4888404" y="1959420"/>
            <a:ext cx="5314" cy="760586"/>
          </a:xfrm>
          <a:prstGeom prst="line">
            <a:avLst/>
          </a:prstGeom>
          <a:ln w="6350">
            <a:solidFill>
              <a:srgbClr val="FF0000"/>
            </a:solidFill>
            <a:prstDash val="dashDot"/>
          </a:ln>
        </p:spPr>
        <p:style>
          <a:lnRef idx="2">
            <a:schemeClr val="accent1"/>
          </a:lnRef>
          <a:fillRef idx="0">
            <a:schemeClr val="accent1"/>
          </a:fillRef>
          <a:effectRef idx="1">
            <a:schemeClr val="accent1"/>
          </a:effectRef>
          <a:fontRef idx="minor">
            <a:schemeClr val="tx1"/>
          </a:fontRef>
        </p:style>
      </p:cxnSp>
      <p:cxnSp>
        <p:nvCxnSpPr>
          <p:cNvPr id="33" name="直接连接符 32">
            <a:extLst>
              <a:ext uri="{FF2B5EF4-FFF2-40B4-BE49-F238E27FC236}">
                <a16:creationId xmlns:a16="http://schemas.microsoft.com/office/drawing/2014/main" id="{AE03D41B-EDFA-132E-7A0A-A71184DF6574}"/>
              </a:ext>
            </a:extLst>
          </p:cNvPr>
          <p:cNvCxnSpPr>
            <a:cxnSpLocks/>
          </p:cNvCxnSpPr>
          <p:nvPr/>
        </p:nvCxnSpPr>
        <p:spPr>
          <a:xfrm flipH="1">
            <a:off x="5541895" y="2202514"/>
            <a:ext cx="3146" cy="546181"/>
          </a:xfrm>
          <a:prstGeom prst="line">
            <a:avLst/>
          </a:prstGeom>
          <a:ln w="6350">
            <a:solidFill>
              <a:srgbClr val="FF0000"/>
            </a:solidFill>
            <a:prstDash val="dashDot"/>
          </a:ln>
        </p:spPr>
        <p:style>
          <a:lnRef idx="2">
            <a:schemeClr val="accent1"/>
          </a:lnRef>
          <a:fillRef idx="0">
            <a:schemeClr val="accent1"/>
          </a:fillRef>
          <a:effectRef idx="1">
            <a:schemeClr val="accent1"/>
          </a:effectRef>
          <a:fontRef idx="minor">
            <a:schemeClr val="tx1"/>
          </a:fontRef>
        </p:style>
      </p:cxnSp>
      <p:cxnSp>
        <p:nvCxnSpPr>
          <p:cNvPr id="39" name="直接连接符 38">
            <a:extLst>
              <a:ext uri="{FF2B5EF4-FFF2-40B4-BE49-F238E27FC236}">
                <a16:creationId xmlns:a16="http://schemas.microsoft.com/office/drawing/2014/main" id="{B9352B47-4A33-240D-FE0D-B1866E49CD9A}"/>
              </a:ext>
            </a:extLst>
          </p:cNvPr>
          <p:cNvCxnSpPr>
            <a:cxnSpLocks/>
          </p:cNvCxnSpPr>
          <p:nvPr/>
        </p:nvCxnSpPr>
        <p:spPr>
          <a:xfrm flipH="1">
            <a:off x="7034438" y="2491401"/>
            <a:ext cx="9757" cy="278351"/>
          </a:xfrm>
          <a:prstGeom prst="line">
            <a:avLst/>
          </a:prstGeom>
          <a:ln w="6350">
            <a:solidFill>
              <a:srgbClr val="FF0000"/>
            </a:solidFill>
            <a:prstDash val="dashDot"/>
          </a:ln>
        </p:spPr>
        <p:style>
          <a:lnRef idx="2">
            <a:schemeClr val="accent1"/>
          </a:lnRef>
          <a:fillRef idx="0">
            <a:schemeClr val="accent1"/>
          </a:fillRef>
          <a:effectRef idx="1">
            <a:schemeClr val="accent1"/>
          </a:effectRef>
          <a:fontRef idx="minor">
            <a:schemeClr val="tx1"/>
          </a:fontRef>
        </p:style>
      </p:cxnSp>
      <p:sp>
        <p:nvSpPr>
          <p:cNvPr id="41" name="文本框 40">
            <a:extLst>
              <a:ext uri="{FF2B5EF4-FFF2-40B4-BE49-F238E27FC236}">
                <a16:creationId xmlns:a16="http://schemas.microsoft.com/office/drawing/2014/main" id="{42CF6357-90E0-0C02-5471-08045C75BA16}"/>
              </a:ext>
            </a:extLst>
          </p:cNvPr>
          <p:cNvSpPr txBox="1"/>
          <p:nvPr/>
        </p:nvSpPr>
        <p:spPr>
          <a:xfrm>
            <a:off x="3934876" y="2827797"/>
            <a:ext cx="694647" cy="307777"/>
          </a:xfrm>
          <a:prstGeom prst="rect">
            <a:avLst/>
          </a:prstGeom>
          <a:noFill/>
        </p:spPr>
        <p:txBody>
          <a:bodyPr wrap="square" rtlCol="0">
            <a:spAutoFit/>
          </a:bodyPr>
          <a:lstStyle/>
          <a:p>
            <a:pPr algn="ctr"/>
            <a:r>
              <a:rPr lang="en-US" altLang="zh-CN" sz="1400" b="1" dirty="0">
                <a:solidFill>
                  <a:srgbClr val="C00000"/>
                </a:solidFill>
              </a:rPr>
              <a:t>TE</a:t>
            </a:r>
            <a:endParaRPr lang="zh-CN" altLang="en-US" sz="1400" b="1" dirty="0">
              <a:solidFill>
                <a:srgbClr val="C00000"/>
              </a:solidFill>
            </a:endParaRPr>
          </a:p>
        </p:txBody>
      </p:sp>
      <p:sp>
        <p:nvSpPr>
          <p:cNvPr id="42" name="文本框 41">
            <a:extLst>
              <a:ext uri="{FF2B5EF4-FFF2-40B4-BE49-F238E27FC236}">
                <a16:creationId xmlns:a16="http://schemas.microsoft.com/office/drawing/2014/main" id="{EB5A9329-1651-2DE4-5A3D-E3D2C0CBCAB6}"/>
              </a:ext>
            </a:extLst>
          </p:cNvPr>
          <p:cNvSpPr txBox="1"/>
          <p:nvPr/>
        </p:nvSpPr>
        <p:spPr>
          <a:xfrm>
            <a:off x="4577457" y="2827797"/>
            <a:ext cx="951752" cy="307777"/>
          </a:xfrm>
          <a:prstGeom prst="rect">
            <a:avLst/>
          </a:prstGeom>
          <a:noFill/>
        </p:spPr>
        <p:txBody>
          <a:bodyPr wrap="square" rtlCol="0">
            <a:spAutoFit/>
          </a:bodyPr>
          <a:lstStyle/>
          <a:p>
            <a:pPr algn="ctr"/>
            <a:r>
              <a:rPr lang="en-US" altLang="zh-CN" sz="1400" b="1" dirty="0">
                <a:solidFill>
                  <a:srgbClr val="C00000"/>
                </a:solidFill>
              </a:rPr>
              <a:t>TE + TR</a:t>
            </a:r>
            <a:endParaRPr lang="zh-CN" altLang="en-US" sz="1400" b="1" dirty="0">
              <a:solidFill>
                <a:srgbClr val="C00000"/>
              </a:solidFill>
            </a:endParaRPr>
          </a:p>
        </p:txBody>
      </p:sp>
      <p:sp>
        <p:nvSpPr>
          <p:cNvPr id="43" name="文本框 42">
            <a:extLst>
              <a:ext uri="{FF2B5EF4-FFF2-40B4-BE49-F238E27FC236}">
                <a16:creationId xmlns:a16="http://schemas.microsoft.com/office/drawing/2014/main" id="{86C07442-7E6D-8FE7-BB22-0CFA50A27990}"/>
              </a:ext>
            </a:extLst>
          </p:cNvPr>
          <p:cNvSpPr txBox="1"/>
          <p:nvPr/>
        </p:nvSpPr>
        <p:spPr>
          <a:xfrm>
            <a:off x="6696871" y="3134053"/>
            <a:ext cx="694647" cy="307777"/>
          </a:xfrm>
          <a:prstGeom prst="rect">
            <a:avLst/>
          </a:prstGeom>
          <a:noFill/>
        </p:spPr>
        <p:txBody>
          <a:bodyPr wrap="square" rtlCol="0">
            <a:spAutoFit/>
          </a:bodyPr>
          <a:lstStyle/>
          <a:p>
            <a:pPr algn="ctr"/>
            <a:r>
              <a:rPr lang="en-US" altLang="zh-CN" sz="1400" b="1" dirty="0">
                <a:solidFill>
                  <a:schemeClr val="accent5">
                    <a:lumMod val="75000"/>
                  </a:schemeClr>
                </a:solidFill>
              </a:rPr>
              <a:t>TE</a:t>
            </a:r>
            <a:r>
              <a:rPr lang="en-US" altLang="zh-CN" sz="1100" b="1" dirty="0">
                <a:solidFill>
                  <a:schemeClr val="accent5">
                    <a:lumMod val="75000"/>
                  </a:schemeClr>
                </a:solidFill>
              </a:rPr>
              <a:t>N</a:t>
            </a:r>
            <a:endParaRPr lang="zh-CN" altLang="en-US" sz="1400" b="1" dirty="0">
              <a:solidFill>
                <a:schemeClr val="accent5">
                  <a:lumMod val="75000"/>
                </a:schemeClr>
              </a:solidFill>
            </a:endParaRPr>
          </a:p>
        </p:txBody>
      </p:sp>
      <p:sp>
        <p:nvSpPr>
          <p:cNvPr id="44" name="文本框 43">
            <a:extLst>
              <a:ext uri="{FF2B5EF4-FFF2-40B4-BE49-F238E27FC236}">
                <a16:creationId xmlns:a16="http://schemas.microsoft.com/office/drawing/2014/main" id="{ED2AA21C-1AB4-54A1-32B5-5D5E6AC8C991}"/>
              </a:ext>
            </a:extLst>
          </p:cNvPr>
          <p:cNvSpPr txBox="1"/>
          <p:nvPr/>
        </p:nvSpPr>
        <p:spPr>
          <a:xfrm>
            <a:off x="5356057" y="2819916"/>
            <a:ext cx="951752" cy="307777"/>
          </a:xfrm>
          <a:prstGeom prst="rect">
            <a:avLst/>
          </a:prstGeom>
          <a:noFill/>
        </p:spPr>
        <p:txBody>
          <a:bodyPr wrap="square" rtlCol="0">
            <a:spAutoFit/>
          </a:bodyPr>
          <a:lstStyle/>
          <a:p>
            <a:pPr algn="ctr"/>
            <a:r>
              <a:rPr lang="en-US" altLang="zh-CN" sz="1400" b="1" dirty="0">
                <a:solidFill>
                  <a:srgbClr val="C00000"/>
                </a:solidFill>
              </a:rPr>
              <a:t>TE + 2TR</a:t>
            </a:r>
            <a:endParaRPr lang="zh-CN" altLang="en-US" sz="1400" b="1" dirty="0">
              <a:solidFill>
                <a:srgbClr val="C00000"/>
              </a:solidFill>
            </a:endParaRPr>
          </a:p>
        </p:txBody>
      </p:sp>
      <p:sp>
        <p:nvSpPr>
          <p:cNvPr id="45" name="文本框 44">
            <a:extLst>
              <a:ext uri="{FF2B5EF4-FFF2-40B4-BE49-F238E27FC236}">
                <a16:creationId xmlns:a16="http://schemas.microsoft.com/office/drawing/2014/main" id="{9591852E-28FE-2994-6C94-A7E2913EEAD9}"/>
              </a:ext>
            </a:extLst>
          </p:cNvPr>
          <p:cNvSpPr txBox="1"/>
          <p:nvPr/>
        </p:nvSpPr>
        <p:spPr>
          <a:xfrm>
            <a:off x="6777998" y="2782916"/>
            <a:ext cx="1351355" cy="307777"/>
          </a:xfrm>
          <a:prstGeom prst="rect">
            <a:avLst/>
          </a:prstGeom>
          <a:noFill/>
        </p:spPr>
        <p:txBody>
          <a:bodyPr wrap="square" rtlCol="0">
            <a:spAutoFit/>
          </a:bodyPr>
          <a:lstStyle/>
          <a:p>
            <a:pPr algn="ctr"/>
            <a:r>
              <a:rPr lang="en-US" altLang="zh-CN" sz="1400" b="1" dirty="0">
                <a:solidFill>
                  <a:srgbClr val="C00000"/>
                </a:solidFill>
              </a:rPr>
              <a:t>TE + (N-1)TR</a:t>
            </a:r>
            <a:endParaRPr lang="zh-CN" altLang="en-US" sz="1400" b="1" dirty="0">
              <a:solidFill>
                <a:srgbClr val="C00000"/>
              </a:solidFill>
            </a:endParaRPr>
          </a:p>
        </p:txBody>
      </p:sp>
      <p:pic>
        <p:nvPicPr>
          <p:cNvPr id="46" name="图片 45" descr="表格&#10;&#10;描述已自动生成">
            <a:extLst>
              <a:ext uri="{FF2B5EF4-FFF2-40B4-BE49-F238E27FC236}">
                <a16:creationId xmlns:a16="http://schemas.microsoft.com/office/drawing/2014/main" id="{182BD2CB-C190-8E0D-DF76-9075284BD893}"/>
              </a:ext>
            </a:extLst>
          </p:cNvPr>
          <p:cNvPicPr>
            <a:picLocks noChangeAspect="1"/>
          </p:cNvPicPr>
          <p:nvPr/>
        </p:nvPicPr>
        <p:blipFill rotWithShape="1">
          <a:blip r:embed="rId2"/>
          <a:srcRect l="801" t="8950" r="53375" b="18648"/>
          <a:stretch/>
        </p:blipFill>
        <p:spPr>
          <a:xfrm>
            <a:off x="4857261" y="3738783"/>
            <a:ext cx="4121731" cy="2128135"/>
          </a:xfrm>
          <a:prstGeom prst="rect">
            <a:avLst/>
          </a:prstGeom>
        </p:spPr>
      </p:pic>
      <p:sp>
        <p:nvSpPr>
          <p:cNvPr id="47" name="文本框 46">
            <a:extLst>
              <a:ext uri="{FF2B5EF4-FFF2-40B4-BE49-F238E27FC236}">
                <a16:creationId xmlns:a16="http://schemas.microsoft.com/office/drawing/2014/main" id="{40D7A51C-9B2C-CC02-54AF-3761B696A7C9}"/>
              </a:ext>
            </a:extLst>
          </p:cNvPr>
          <p:cNvSpPr txBox="1"/>
          <p:nvPr/>
        </p:nvSpPr>
        <p:spPr>
          <a:xfrm>
            <a:off x="5667331" y="2400882"/>
            <a:ext cx="1351355" cy="307777"/>
          </a:xfrm>
          <a:prstGeom prst="rect">
            <a:avLst/>
          </a:prstGeom>
          <a:noFill/>
        </p:spPr>
        <p:txBody>
          <a:bodyPr wrap="square" rtlCol="0">
            <a:spAutoFit/>
          </a:bodyPr>
          <a:lstStyle/>
          <a:p>
            <a:pPr algn="ctr"/>
            <a:r>
              <a:rPr lang="en-US" altLang="zh-CN" sz="1400" b="1" dirty="0"/>
              <a:t>……</a:t>
            </a:r>
            <a:endParaRPr lang="zh-CN" altLang="en-US" sz="1400" b="1" dirty="0"/>
          </a:p>
        </p:txBody>
      </p:sp>
      <p:sp>
        <p:nvSpPr>
          <p:cNvPr id="48" name="文本框 47">
            <a:extLst>
              <a:ext uri="{FF2B5EF4-FFF2-40B4-BE49-F238E27FC236}">
                <a16:creationId xmlns:a16="http://schemas.microsoft.com/office/drawing/2014/main" id="{0E4E81A5-1522-125F-F44F-7919C716F480}"/>
              </a:ext>
            </a:extLst>
          </p:cNvPr>
          <p:cNvSpPr txBox="1"/>
          <p:nvPr/>
        </p:nvSpPr>
        <p:spPr>
          <a:xfrm>
            <a:off x="5935888" y="2743930"/>
            <a:ext cx="1351355" cy="307777"/>
          </a:xfrm>
          <a:prstGeom prst="rect">
            <a:avLst/>
          </a:prstGeom>
          <a:noFill/>
        </p:spPr>
        <p:txBody>
          <a:bodyPr wrap="square" rtlCol="0">
            <a:spAutoFit/>
          </a:bodyPr>
          <a:lstStyle/>
          <a:p>
            <a:pPr algn="ctr"/>
            <a:r>
              <a:rPr lang="en-US" altLang="zh-CN" sz="1400" b="1" dirty="0">
                <a:solidFill>
                  <a:srgbClr val="C00000"/>
                </a:solidFill>
              </a:rPr>
              <a:t>……</a:t>
            </a:r>
            <a:endParaRPr lang="zh-CN" altLang="en-US" sz="1400" b="1" dirty="0">
              <a:solidFill>
                <a:srgbClr val="C00000"/>
              </a:solidFill>
            </a:endParaRPr>
          </a:p>
        </p:txBody>
      </p:sp>
      <p:sp>
        <p:nvSpPr>
          <p:cNvPr id="49" name="文本框 48">
            <a:extLst>
              <a:ext uri="{FF2B5EF4-FFF2-40B4-BE49-F238E27FC236}">
                <a16:creationId xmlns:a16="http://schemas.microsoft.com/office/drawing/2014/main" id="{8C956A08-5851-C3EF-AFC4-0D3C334578CD}"/>
              </a:ext>
            </a:extLst>
          </p:cNvPr>
          <p:cNvSpPr txBox="1"/>
          <p:nvPr/>
        </p:nvSpPr>
        <p:spPr>
          <a:xfrm>
            <a:off x="5947186" y="3086423"/>
            <a:ext cx="1351355" cy="307777"/>
          </a:xfrm>
          <a:prstGeom prst="rect">
            <a:avLst/>
          </a:prstGeom>
          <a:noFill/>
        </p:spPr>
        <p:txBody>
          <a:bodyPr wrap="square" rtlCol="0">
            <a:spAutoFit/>
          </a:bodyPr>
          <a:lstStyle/>
          <a:p>
            <a:pPr algn="ctr"/>
            <a:r>
              <a:rPr lang="en-US" altLang="zh-CN" sz="1400" b="1" dirty="0">
                <a:solidFill>
                  <a:schemeClr val="accent5">
                    <a:lumMod val="75000"/>
                  </a:schemeClr>
                </a:solidFill>
              </a:rPr>
              <a:t>……</a:t>
            </a:r>
            <a:endParaRPr lang="zh-CN" altLang="en-US" sz="1400" b="1" dirty="0">
              <a:solidFill>
                <a:schemeClr val="accent5">
                  <a:lumMod val="75000"/>
                </a:schemeClr>
              </a:solidFill>
            </a:endParaRPr>
          </a:p>
        </p:txBody>
      </p:sp>
      <mc:AlternateContent xmlns:mc="http://schemas.openxmlformats.org/markup-compatibility/2006" xmlns:a14="http://schemas.microsoft.com/office/drawing/2010/main">
        <mc:Choice Requires="a14">
          <p:sp>
            <p:nvSpPr>
              <p:cNvPr id="50" name="文本框 49">
                <a:extLst>
                  <a:ext uri="{FF2B5EF4-FFF2-40B4-BE49-F238E27FC236}">
                    <a16:creationId xmlns:a16="http://schemas.microsoft.com/office/drawing/2014/main" id="{AAF2695D-7264-1B6E-4F65-2C39510A609B}"/>
                  </a:ext>
                </a:extLst>
              </p:cNvPr>
              <p:cNvSpPr txBox="1"/>
              <p:nvPr/>
            </p:nvSpPr>
            <p:spPr>
              <a:xfrm>
                <a:off x="5747659" y="1359791"/>
                <a:ext cx="2060678" cy="493981"/>
              </a:xfrm>
              <a:prstGeom prst="rect">
                <a:avLst/>
              </a:prstGeom>
              <a:ln>
                <a:solidFill>
                  <a:schemeClr val="accent5">
                    <a:lumMod val="75000"/>
                  </a:schemeClr>
                </a:solidFill>
              </a:ln>
            </p:spPr>
            <p:style>
              <a:lnRef idx="2">
                <a:schemeClr val="accent1"/>
              </a:lnRef>
              <a:fillRef idx="1">
                <a:schemeClr val="lt1"/>
              </a:fillRef>
              <a:effectRef idx="0">
                <a:schemeClr val="accent1"/>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r>
                        <a:rPr lang="en-US" altLang="zh-CN" sz="1800" b="0" i="1" smtClean="0">
                          <a:solidFill>
                            <a:schemeClr val="tx1"/>
                          </a:solidFill>
                          <a:latin typeface="Cambria Math" panose="02040503050406030204" pitchFamily="18" charset="0"/>
                        </a:rPr>
                        <m:t>~</m:t>
                      </m:r>
                      <m:r>
                        <a:rPr lang="en-US" altLang="zh-CN" sz="1800" b="0" i="1" smtClean="0">
                          <a:solidFill>
                            <a:schemeClr val="tx1"/>
                          </a:solidFill>
                          <a:latin typeface="Cambria Math" panose="02040503050406030204" pitchFamily="18" charset="0"/>
                        </a:rPr>
                        <m:t>𝐴</m:t>
                      </m:r>
                      <m:r>
                        <a:rPr lang="en-US" altLang="zh-CN" sz="1800" b="0" i="1" smtClean="0">
                          <a:solidFill>
                            <a:schemeClr val="tx1"/>
                          </a:solidFill>
                          <a:latin typeface="Cambria Math" panose="02040503050406030204" pitchFamily="18" charset="0"/>
                        </a:rPr>
                        <m:t> </m:t>
                      </m:r>
                      <m:sSup>
                        <m:sSupPr>
                          <m:ctrlPr>
                            <a:rPr lang="en-US" altLang="zh-CN" sz="1800" b="0" i="1" smtClean="0">
                              <a:solidFill>
                                <a:schemeClr val="tx1"/>
                              </a:solidFill>
                              <a:latin typeface="Cambria Math" panose="02040503050406030204" pitchFamily="18" charset="0"/>
                            </a:rPr>
                          </m:ctrlPr>
                        </m:sSupPr>
                        <m:e>
                          <m:r>
                            <a:rPr lang="en-US" altLang="zh-CN" sz="1800" b="0" i="1" smtClean="0">
                              <a:solidFill>
                                <a:schemeClr val="tx1"/>
                              </a:solidFill>
                              <a:latin typeface="Cambria Math" panose="02040503050406030204" pitchFamily="18" charset="0"/>
                            </a:rPr>
                            <m:t>𝑒</m:t>
                          </m:r>
                        </m:e>
                        <m:sup>
                          <m:r>
                            <a:rPr lang="en-US" altLang="zh-CN" sz="1800" b="0" i="1" smtClean="0">
                              <a:solidFill>
                                <a:schemeClr val="tx1"/>
                              </a:solidFill>
                              <a:latin typeface="Cambria Math" panose="02040503050406030204" pitchFamily="18" charset="0"/>
                            </a:rPr>
                            <m:t>− </m:t>
                          </m:r>
                          <m:f>
                            <m:fPr>
                              <m:ctrlPr>
                                <a:rPr lang="en-US" altLang="zh-CN" sz="1800" b="0" i="1" smtClean="0">
                                  <a:solidFill>
                                    <a:schemeClr val="tx1"/>
                                  </a:solidFill>
                                  <a:latin typeface="Cambria Math" panose="02040503050406030204" pitchFamily="18" charset="0"/>
                                </a:rPr>
                              </m:ctrlPr>
                            </m:fPr>
                            <m:num>
                              <m:r>
                                <a:rPr lang="en-US" altLang="zh-CN" sz="1800" b="0" i="1" smtClean="0">
                                  <a:solidFill>
                                    <a:schemeClr val="tx1"/>
                                  </a:solidFill>
                                  <a:latin typeface="Cambria Math" panose="02040503050406030204" pitchFamily="18" charset="0"/>
                                </a:rPr>
                                <m:t>𝑇𝐸</m:t>
                              </m:r>
                            </m:num>
                            <m:den>
                              <m:r>
                                <a:rPr lang="en-US" altLang="zh-CN" sz="1800" b="0" i="1" smtClean="0">
                                  <a:solidFill>
                                    <a:schemeClr val="tx1"/>
                                  </a:solidFill>
                                  <a:latin typeface="Cambria Math" panose="02040503050406030204" pitchFamily="18" charset="0"/>
                                </a:rPr>
                                <m:t>𝑇</m:t>
                              </m:r>
                              <m:r>
                                <a:rPr lang="en-US" altLang="zh-CN" sz="1800" b="0" i="1" smtClean="0">
                                  <a:solidFill>
                                    <a:schemeClr val="tx1"/>
                                  </a:solidFill>
                                  <a:latin typeface="Cambria Math" panose="02040503050406030204" pitchFamily="18" charset="0"/>
                                </a:rPr>
                                <m:t>2∗</m:t>
                              </m:r>
                            </m:den>
                          </m:f>
                          <m:r>
                            <a:rPr lang="en-US" altLang="zh-CN" sz="1800" b="0" i="1" smtClean="0">
                              <a:solidFill>
                                <a:schemeClr val="tx1"/>
                              </a:solidFill>
                              <a:latin typeface="Cambria Math" panose="02040503050406030204" pitchFamily="18" charset="0"/>
                            </a:rPr>
                            <m:t> </m:t>
                          </m:r>
                        </m:sup>
                      </m:sSup>
                    </m:oMath>
                  </m:oMathPara>
                </a14:m>
                <a:endParaRPr lang="zh-CN" altLang="en-US" dirty="0"/>
              </a:p>
            </p:txBody>
          </p:sp>
        </mc:Choice>
        <mc:Fallback xmlns="">
          <p:sp>
            <p:nvSpPr>
              <p:cNvPr id="50" name="文本框 49">
                <a:extLst>
                  <a:ext uri="{FF2B5EF4-FFF2-40B4-BE49-F238E27FC236}">
                    <a16:creationId xmlns:a16="http://schemas.microsoft.com/office/drawing/2014/main" id="{AAF2695D-7264-1B6E-4F65-2C39510A609B}"/>
                  </a:ext>
                </a:extLst>
              </p:cNvPr>
              <p:cNvSpPr txBox="1">
                <a:spLocks noRot="1" noChangeAspect="1" noMove="1" noResize="1" noEditPoints="1" noAdjustHandles="1" noChangeArrowheads="1" noChangeShapeType="1" noTextEdit="1"/>
              </p:cNvSpPr>
              <p:nvPr/>
            </p:nvSpPr>
            <p:spPr>
              <a:xfrm>
                <a:off x="5747659" y="1359791"/>
                <a:ext cx="2060678" cy="493981"/>
              </a:xfrm>
              <a:prstGeom prst="rect">
                <a:avLst/>
              </a:prstGeom>
              <a:blipFill>
                <a:blip r:embed="rId4"/>
                <a:stretch>
                  <a:fillRect/>
                </a:stretch>
              </a:blipFill>
              <a:ln>
                <a:solidFill>
                  <a:schemeClr val="accent5">
                    <a:lumMod val="75000"/>
                  </a:schemeClr>
                </a:solidFill>
              </a:ln>
            </p:spPr>
            <p:txBody>
              <a:bodyPr/>
              <a:lstStyle/>
              <a:p>
                <a:r>
                  <a:rPr lang="zh-CN" altLang="en-US">
                    <a:noFill/>
                  </a:rPr>
                  <a:t> </a:t>
                </a:r>
              </a:p>
            </p:txBody>
          </p:sp>
        </mc:Fallback>
      </mc:AlternateContent>
      <p:pic>
        <p:nvPicPr>
          <p:cNvPr id="52" name="图片 51" descr="图片包含 桌子, 小, 前, 玻璃&#10;&#10;描述已自动生成">
            <a:extLst>
              <a:ext uri="{FF2B5EF4-FFF2-40B4-BE49-F238E27FC236}">
                <a16:creationId xmlns:a16="http://schemas.microsoft.com/office/drawing/2014/main" id="{C53BE53D-A462-E9C4-0CB7-8309D290A0F7}"/>
              </a:ext>
            </a:extLst>
          </p:cNvPr>
          <p:cNvPicPr>
            <a:picLocks noChangeAspect="1"/>
          </p:cNvPicPr>
          <p:nvPr/>
        </p:nvPicPr>
        <p:blipFill>
          <a:blip r:embed="rId5"/>
          <a:stretch>
            <a:fillRect/>
          </a:stretch>
        </p:blipFill>
        <p:spPr>
          <a:xfrm>
            <a:off x="181634" y="1085540"/>
            <a:ext cx="1623119" cy="1623119"/>
          </a:xfrm>
          <a:prstGeom prst="rect">
            <a:avLst/>
          </a:prstGeom>
        </p:spPr>
      </p:pic>
      <p:pic>
        <p:nvPicPr>
          <p:cNvPr id="54" name="图片 53" descr="黑暗里有星球&#10;&#10;中度可信度描述已自动生成">
            <a:extLst>
              <a:ext uri="{FF2B5EF4-FFF2-40B4-BE49-F238E27FC236}">
                <a16:creationId xmlns:a16="http://schemas.microsoft.com/office/drawing/2014/main" id="{39767D56-5726-A713-EE8B-D49C67C61F71}"/>
              </a:ext>
            </a:extLst>
          </p:cNvPr>
          <p:cNvPicPr>
            <a:picLocks noChangeAspect="1"/>
          </p:cNvPicPr>
          <p:nvPr/>
        </p:nvPicPr>
        <p:blipFill>
          <a:blip r:embed="rId6"/>
          <a:stretch>
            <a:fillRect/>
          </a:stretch>
        </p:blipFill>
        <p:spPr>
          <a:xfrm>
            <a:off x="1978582" y="1103408"/>
            <a:ext cx="1587382" cy="1587382"/>
          </a:xfrm>
          <a:prstGeom prst="rect">
            <a:avLst/>
          </a:prstGeom>
        </p:spPr>
      </p:pic>
    </p:spTree>
    <p:extLst>
      <p:ext uri="{BB962C8B-B14F-4D97-AF65-F5344CB8AC3E}">
        <p14:creationId xmlns:p14="http://schemas.microsoft.com/office/powerpoint/2010/main" val="37155145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5962EB42-772A-F76F-54B7-C77910FA62D4}"/>
              </a:ext>
            </a:extLst>
          </p:cNvPr>
          <p:cNvSpPr>
            <a:spLocks noGrp="1"/>
          </p:cNvSpPr>
          <p:nvPr>
            <p:ph type="body" sz="quarter" idx="10"/>
          </p:nvPr>
        </p:nvSpPr>
        <p:spPr/>
        <p:txBody>
          <a:bodyPr/>
          <a:lstStyle/>
          <a:p>
            <a:r>
              <a:rPr lang="en-US" altLang="zh-CN" dirty="0"/>
              <a:t>Practical MRI Scan</a:t>
            </a:r>
          </a:p>
          <a:p>
            <a:r>
              <a:rPr lang="en-US" altLang="zh-CN" dirty="0"/>
              <a:t>Result</a:t>
            </a:r>
            <a:endParaRPr lang="zh-CN" altLang="en-US" dirty="0"/>
          </a:p>
        </p:txBody>
      </p:sp>
      <p:sp>
        <p:nvSpPr>
          <p:cNvPr id="20" name="Title 2">
            <a:extLst>
              <a:ext uri="{FF2B5EF4-FFF2-40B4-BE49-F238E27FC236}">
                <a16:creationId xmlns:a16="http://schemas.microsoft.com/office/drawing/2014/main" id="{FCFB3803-C98D-635B-2F8B-C774A9BC58DC}"/>
              </a:ext>
            </a:extLst>
          </p:cNvPr>
          <p:cNvSpPr txBox="1">
            <a:spLocks/>
          </p:cNvSpPr>
          <p:nvPr/>
        </p:nvSpPr>
        <p:spPr>
          <a:xfrm>
            <a:off x="521693" y="4646018"/>
            <a:ext cx="1940775" cy="421381"/>
          </a:xfrm>
          <a:prstGeom prst="rect">
            <a:avLst/>
          </a:prstGeom>
        </p:spPr>
        <p:txBody>
          <a:bodyPr/>
          <a:lstStyle>
            <a:lvl1pPr algn="l" defTabSz="457200" rtl="0" eaLnBrk="1" latinLnBrk="0" hangingPunct="1">
              <a:spcBef>
                <a:spcPct val="0"/>
              </a:spcBef>
              <a:buNone/>
              <a:defRPr sz="2800" b="1" kern="1200">
                <a:solidFill>
                  <a:srgbClr val="003E74"/>
                </a:solidFill>
                <a:latin typeface="Arial"/>
                <a:ea typeface="+mj-ea"/>
                <a:cs typeface="Arial"/>
              </a:defRPr>
            </a:lvl1pPr>
          </a:lstStyle>
          <a:p>
            <a:r>
              <a:rPr lang="en-US" altLang="zh-CN" sz="2000" dirty="0"/>
              <a:t>Gold-standard</a:t>
            </a:r>
          </a:p>
        </p:txBody>
      </p:sp>
      <p:pic>
        <p:nvPicPr>
          <p:cNvPr id="4" name="图片 3" descr="图形用户界面&#10;&#10;低可信度描述已自动生成">
            <a:extLst>
              <a:ext uri="{FF2B5EF4-FFF2-40B4-BE49-F238E27FC236}">
                <a16:creationId xmlns:a16="http://schemas.microsoft.com/office/drawing/2014/main" id="{A469DC3E-9C75-1DF9-B1DE-45EDFFB3FF0A}"/>
              </a:ext>
            </a:extLst>
          </p:cNvPr>
          <p:cNvPicPr>
            <a:picLocks noChangeAspect="1"/>
          </p:cNvPicPr>
          <p:nvPr/>
        </p:nvPicPr>
        <p:blipFill rotWithShape="1">
          <a:blip r:embed="rId3"/>
          <a:srcRect l="13011" t="19206" r="25711" b="19096"/>
          <a:stretch/>
        </p:blipFill>
        <p:spPr>
          <a:xfrm>
            <a:off x="211145" y="1849496"/>
            <a:ext cx="2561872" cy="2579420"/>
          </a:xfrm>
          <a:prstGeom prst="rect">
            <a:avLst/>
          </a:prstGeom>
        </p:spPr>
      </p:pic>
      <p:pic>
        <p:nvPicPr>
          <p:cNvPr id="6" name="图片 5" descr="图片包含 图形用户界面&#10;&#10;描述已自动生成">
            <a:extLst>
              <a:ext uri="{FF2B5EF4-FFF2-40B4-BE49-F238E27FC236}">
                <a16:creationId xmlns:a16="http://schemas.microsoft.com/office/drawing/2014/main" id="{7ECDC6FB-70D4-ED6A-4853-9D463BDCB3EA}"/>
              </a:ext>
            </a:extLst>
          </p:cNvPr>
          <p:cNvPicPr>
            <a:picLocks noChangeAspect="1"/>
          </p:cNvPicPr>
          <p:nvPr/>
        </p:nvPicPr>
        <p:blipFill rotWithShape="1">
          <a:blip r:embed="rId4"/>
          <a:srcRect l="12856" t="18579" r="25867" b="19724"/>
          <a:stretch/>
        </p:blipFill>
        <p:spPr>
          <a:xfrm>
            <a:off x="5848577" y="1861811"/>
            <a:ext cx="2561872" cy="2579421"/>
          </a:xfrm>
          <a:prstGeom prst="rect">
            <a:avLst/>
          </a:prstGeom>
        </p:spPr>
      </p:pic>
      <p:pic>
        <p:nvPicPr>
          <p:cNvPr id="9" name="图片 8" descr="图片包含 图形用户界面&#10;&#10;描述已自动生成">
            <a:extLst>
              <a:ext uri="{FF2B5EF4-FFF2-40B4-BE49-F238E27FC236}">
                <a16:creationId xmlns:a16="http://schemas.microsoft.com/office/drawing/2014/main" id="{01A58946-6D75-A2D9-8B7B-8558EA5D9F2F}"/>
              </a:ext>
            </a:extLst>
          </p:cNvPr>
          <p:cNvPicPr>
            <a:picLocks noChangeAspect="1"/>
          </p:cNvPicPr>
          <p:nvPr/>
        </p:nvPicPr>
        <p:blipFill rotWithShape="1">
          <a:blip r:embed="rId5"/>
          <a:srcRect l="13330" t="18674" r="25393" b="19628"/>
          <a:stretch/>
        </p:blipFill>
        <p:spPr>
          <a:xfrm>
            <a:off x="3029861" y="1849496"/>
            <a:ext cx="2561872" cy="2579420"/>
          </a:xfrm>
          <a:prstGeom prst="rect">
            <a:avLst/>
          </a:prstGeom>
        </p:spPr>
      </p:pic>
      <p:sp>
        <p:nvSpPr>
          <p:cNvPr id="10" name="Title 2">
            <a:extLst>
              <a:ext uri="{FF2B5EF4-FFF2-40B4-BE49-F238E27FC236}">
                <a16:creationId xmlns:a16="http://schemas.microsoft.com/office/drawing/2014/main" id="{17D22448-E7D6-D5D9-F966-024FFC0B6159}"/>
              </a:ext>
            </a:extLst>
          </p:cNvPr>
          <p:cNvSpPr txBox="1">
            <a:spLocks/>
          </p:cNvSpPr>
          <p:nvPr/>
        </p:nvSpPr>
        <p:spPr>
          <a:xfrm>
            <a:off x="354661" y="1277089"/>
            <a:ext cx="5350400" cy="421381"/>
          </a:xfrm>
          <a:prstGeom prst="rect">
            <a:avLst/>
          </a:prstGeom>
        </p:spPr>
        <p:txBody>
          <a:bodyPr/>
          <a:lstStyle>
            <a:lvl1pPr algn="l" defTabSz="457200" rtl="0" eaLnBrk="1" latinLnBrk="0" hangingPunct="1">
              <a:spcBef>
                <a:spcPct val="0"/>
              </a:spcBef>
              <a:buNone/>
              <a:defRPr sz="2800" b="1" kern="1200">
                <a:solidFill>
                  <a:srgbClr val="003E74"/>
                </a:solidFill>
                <a:latin typeface="Arial"/>
                <a:ea typeface="+mj-ea"/>
                <a:cs typeface="Arial"/>
              </a:defRPr>
            </a:lvl1pPr>
          </a:lstStyle>
          <a:p>
            <a:r>
              <a:rPr lang="en-US" altLang="zh-CN" sz="2400" dirty="0"/>
              <a:t>Quantitative T2* mapping images</a:t>
            </a:r>
          </a:p>
        </p:txBody>
      </p:sp>
      <p:pic>
        <p:nvPicPr>
          <p:cNvPr id="11" name="图片 10" descr="图片包含 图形用户界面&#10;&#10;描述已自动生成">
            <a:extLst>
              <a:ext uri="{FF2B5EF4-FFF2-40B4-BE49-F238E27FC236}">
                <a16:creationId xmlns:a16="http://schemas.microsoft.com/office/drawing/2014/main" id="{A7ED419B-51D2-7698-DD07-045B72DD77D8}"/>
              </a:ext>
            </a:extLst>
          </p:cNvPr>
          <p:cNvPicPr>
            <a:picLocks noChangeAspect="1"/>
          </p:cNvPicPr>
          <p:nvPr/>
        </p:nvPicPr>
        <p:blipFill rotWithShape="1">
          <a:blip r:embed="rId4"/>
          <a:srcRect l="76493" t="9497" r="11012" b="10625"/>
          <a:stretch/>
        </p:blipFill>
        <p:spPr>
          <a:xfrm>
            <a:off x="8529718" y="1849496"/>
            <a:ext cx="522407" cy="3339547"/>
          </a:xfrm>
          <a:prstGeom prst="rect">
            <a:avLst/>
          </a:prstGeom>
        </p:spPr>
      </p:pic>
      <p:sp>
        <p:nvSpPr>
          <p:cNvPr id="12" name="Title 2">
            <a:extLst>
              <a:ext uri="{FF2B5EF4-FFF2-40B4-BE49-F238E27FC236}">
                <a16:creationId xmlns:a16="http://schemas.microsoft.com/office/drawing/2014/main" id="{78E6B4A6-278B-22BD-F76E-CE42CD002ED6}"/>
              </a:ext>
            </a:extLst>
          </p:cNvPr>
          <p:cNvSpPr txBox="1">
            <a:spLocks/>
          </p:cNvSpPr>
          <p:nvPr/>
        </p:nvSpPr>
        <p:spPr>
          <a:xfrm>
            <a:off x="3112007" y="4638047"/>
            <a:ext cx="2561872" cy="421381"/>
          </a:xfrm>
          <a:prstGeom prst="rect">
            <a:avLst/>
          </a:prstGeom>
        </p:spPr>
        <p:txBody>
          <a:bodyPr/>
          <a:lstStyle>
            <a:lvl1pPr algn="l" defTabSz="457200" rtl="0" eaLnBrk="1" latinLnBrk="0" hangingPunct="1">
              <a:spcBef>
                <a:spcPct val="0"/>
              </a:spcBef>
              <a:buNone/>
              <a:defRPr sz="2800" b="1" kern="1200">
                <a:solidFill>
                  <a:srgbClr val="003E74"/>
                </a:solidFill>
                <a:latin typeface="Arial"/>
                <a:ea typeface="+mj-ea"/>
                <a:cs typeface="Arial"/>
              </a:defRPr>
            </a:lvl1pPr>
          </a:lstStyle>
          <a:p>
            <a:r>
              <a:rPr lang="en-US" altLang="zh-CN" sz="2000" dirty="0"/>
              <a:t>7-periodic ka-SPGR</a:t>
            </a:r>
          </a:p>
        </p:txBody>
      </p:sp>
      <p:sp>
        <p:nvSpPr>
          <p:cNvPr id="14" name="Title 2">
            <a:extLst>
              <a:ext uri="{FF2B5EF4-FFF2-40B4-BE49-F238E27FC236}">
                <a16:creationId xmlns:a16="http://schemas.microsoft.com/office/drawing/2014/main" id="{6200F086-0F40-2E4A-091F-420A5C8D26AB}"/>
              </a:ext>
            </a:extLst>
          </p:cNvPr>
          <p:cNvSpPr txBox="1">
            <a:spLocks/>
          </p:cNvSpPr>
          <p:nvPr/>
        </p:nvSpPr>
        <p:spPr>
          <a:xfrm>
            <a:off x="5793148" y="4646018"/>
            <a:ext cx="2967432" cy="421381"/>
          </a:xfrm>
          <a:prstGeom prst="rect">
            <a:avLst/>
          </a:prstGeom>
        </p:spPr>
        <p:txBody>
          <a:bodyPr/>
          <a:lstStyle>
            <a:lvl1pPr algn="l" defTabSz="457200" rtl="0" eaLnBrk="1" latinLnBrk="0" hangingPunct="1">
              <a:spcBef>
                <a:spcPct val="0"/>
              </a:spcBef>
              <a:buNone/>
              <a:defRPr sz="2800" b="1" kern="1200">
                <a:solidFill>
                  <a:srgbClr val="003E74"/>
                </a:solidFill>
                <a:latin typeface="Arial"/>
                <a:ea typeface="+mj-ea"/>
                <a:cs typeface="Arial"/>
              </a:defRPr>
            </a:lvl1pPr>
          </a:lstStyle>
          <a:p>
            <a:r>
              <a:rPr lang="en-US" altLang="zh-CN" sz="2000" dirty="0"/>
              <a:t>12-periodic ka-SPGR</a:t>
            </a:r>
          </a:p>
        </p:txBody>
      </p:sp>
    </p:spTree>
    <p:extLst>
      <p:ext uri="{BB962C8B-B14F-4D97-AF65-F5344CB8AC3E}">
        <p14:creationId xmlns:p14="http://schemas.microsoft.com/office/powerpoint/2010/main" val="27374832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5962EB42-772A-F76F-54B7-C77910FA62D4}"/>
              </a:ext>
            </a:extLst>
          </p:cNvPr>
          <p:cNvSpPr>
            <a:spLocks noGrp="1"/>
          </p:cNvSpPr>
          <p:nvPr>
            <p:ph type="body" sz="quarter" idx="10"/>
          </p:nvPr>
        </p:nvSpPr>
        <p:spPr/>
        <p:txBody>
          <a:bodyPr/>
          <a:lstStyle/>
          <a:p>
            <a:r>
              <a:rPr lang="en-US" altLang="zh-CN" dirty="0"/>
              <a:t>Practical MRI Scan</a:t>
            </a:r>
          </a:p>
          <a:p>
            <a:r>
              <a:rPr lang="en-US" altLang="zh-CN" dirty="0"/>
              <a:t>Result</a:t>
            </a:r>
            <a:endParaRPr lang="zh-CN" altLang="en-US" dirty="0"/>
          </a:p>
        </p:txBody>
      </p:sp>
      <p:sp>
        <p:nvSpPr>
          <p:cNvPr id="7" name="Title 2">
            <a:extLst>
              <a:ext uri="{FF2B5EF4-FFF2-40B4-BE49-F238E27FC236}">
                <a16:creationId xmlns:a16="http://schemas.microsoft.com/office/drawing/2014/main" id="{79DD3F0F-3344-ED7F-D6A1-15612CA3B6ED}"/>
              </a:ext>
            </a:extLst>
          </p:cNvPr>
          <p:cNvSpPr txBox="1">
            <a:spLocks/>
          </p:cNvSpPr>
          <p:nvPr/>
        </p:nvSpPr>
        <p:spPr>
          <a:xfrm>
            <a:off x="1918254" y="992882"/>
            <a:ext cx="3569787" cy="421380"/>
          </a:xfrm>
          <a:prstGeom prst="rect">
            <a:avLst/>
          </a:prstGeom>
        </p:spPr>
        <p:txBody>
          <a:bodyPr/>
          <a:lstStyle>
            <a:lvl1pPr algn="l" defTabSz="457200" rtl="0" eaLnBrk="1" latinLnBrk="0" hangingPunct="1">
              <a:spcBef>
                <a:spcPct val="0"/>
              </a:spcBef>
              <a:buNone/>
              <a:defRPr sz="2800" b="1" kern="1200">
                <a:solidFill>
                  <a:srgbClr val="003E74"/>
                </a:solidFill>
                <a:latin typeface="Arial"/>
                <a:ea typeface="+mj-ea"/>
                <a:cs typeface="Arial"/>
              </a:defRPr>
            </a:lvl1pPr>
          </a:lstStyle>
          <a:p>
            <a:r>
              <a:rPr lang="en-US" altLang="zh-CN" sz="2400" dirty="0"/>
              <a:t>T2* percentage error</a:t>
            </a:r>
            <a:endParaRPr lang="en-US" sz="2400" dirty="0"/>
          </a:p>
        </p:txBody>
      </p:sp>
      <p:pic>
        <p:nvPicPr>
          <p:cNvPr id="13" name="图片 12" descr="图表, 散点图&#10;&#10;描述已自动生成">
            <a:extLst>
              <a:ext uri="{FF2B5EF4-FFF2-40B4-BE49-F238E27FC236}">
                <a16:creationId xmlns:a16="http://schemas.microsoft.com/office/drawing/2014/main" id="{970AFCAA-0AA9-059A-B491-FEDACD9888C9}"/>
              </a:ext>
            </a:extLst>
          </p:cNvPr>
          <p:cNvPicPr>
            <a:picLocks noChangeAspect="1"/>
          </p:cNvPicPr>
          <p:nvPr/>
        </p:nvPicPr>
        <p:blipFill rotWithShape="1">
          <a:blip r:embed="rId3"/>
          <a:srcRect l="5136" r="6495"/>
          <a:stretch/>
        </p:blipFill>
        <p:spPr>
          <a:xfrm>
            <a:off x="1185404" y="1516949"/>
            <a:ext cx="4393096" cy="1912051"/>
          </a:xfrm>
          <a:prstGeom prst="rect">
            <a:avLst/>
          </a:prstGeom>
        </p:spPr>
      </p:pic>
      <p:pic>
        <p:nvPicPr>
          <p:cNvPr id="15" name="图片 14" descr="图表, 散点图&#10;&#10;描述已自动生成">
            <a:extLst>
              <a:ext uri="{FF2B5EF4-FFF2-40B4-BE49-F238E27FC236}">
                <a16:creationId xmlns:a16="http://schemas.microsoft.com/office/drawing/2014/main" id="{9DC7A0A1-9728-E417-E8DE-9C5C867C1D58}"/>
              </a:ext>
            </a:extLst>
          </p:cNvPr>
          <p:cNvPicPr>
            <a:picLocks noChangeAspect="1"/>
          </p:cNvPicPr>
          <p:nvPr/>
        </p:nvPicPr>
        <p:blipFill rotWithShape="1">
          <a:blip r:embed="rId4"/>
          <a:srcRect l="5136" r="6495"/>
          <a:stretch/>
        </p:blipFill>
        <p:spPr>
          <a:xfrm>
            <a:off x="1185404" y="4025006"/>
            <a:ext cx="4393096" cy="1912051"/>
          </a:xfrm>
          <a:prstGeom prst="rect">
            <a:avLst/>
          </a:prstGeom>
        </p:spPr>
      </p:pic>
      <p:sp>
        <p:nvSpPr>
          <p:cNvPr id="16" name="Title 2">
            <a:extLst>
              <a:ext uri="{FF2B5EF4-FFF2-40B4-BE49-F238E27FC236}">
                <a16:creationId xmlns:a16="http://schemas.microsoft.com/office/drawing/2014/main" id="{54908C5C-90DE-CFF2-2D52-2890234C4BE4}"/>
              </a:ext>
            </a:extLst>
          </p:cNvPr>
          <p:cNvSpPr txBox="1">
            <a:spLocks/>
          </p:cNvSpPr>
          <p:nvPr/>
        </p:nvSpPr>
        <p:spPr>
          <a:xfrm>
            <a:off x="69575" y="2121790"/>
            <a:ext cx="1115829" cy="826357"/>
          </a:xfrm>
          <a:prstGeom prst="rect">
            <a:avLst/>
          </a:prstGeom>
        </p:spPr>
        <p:txBody>
          <a:bodyPr/>
          <a:lstStyle>
            <a:lvl1pPr algn="l" defTabSz="457200" rtl="0" eaLnBrk="1" latinLnBrk="0" hangingPunct="1">
              <a:spcBef>
                <a:spcPct val="0"/>
              </a:spcBef>
              <a:buNone/>
              <a:defRPr sz="2800" b="1" kern="1200">
                <a:solidFill>
                  <a:srgbClr val="003E74"/>
                </a:solidFill>
                <a:latin typeface="Arial"/>
                <a:ea typeface="+mj-ea"/>
                <a:cs typeface="Arial"/>
              </a:defRPr>
            </a:lvl1pPr>
          </a:lstStyle>
          <a:p>
            <a:r>
              <a:rPr lang="en-US" altLang="zh-CN" sz="2400" b="0" dirty="0"/>
              <a:t>N = 7</a:t>
            </a:r>
            <a:endParaRPr lang="en-US" sz="2400" b="0" dirty="0"/>
          </a:p>
        </p:txBody>
      </p:sp>
      <p:sp>
        <p:nvSpPr>
          <p:cNvPr id="17" name="Title 2">
            <a:extLst>
              <a:ext uri="{FF2B5EF4-FFF2-40B4-BE49-F238E27FC236}">
                <a16:creationId xmlns:a16="http://schemas.microsoft.com/office/drawing/2014/main" id="{C663F1DC-26D8-F89D-3F2E-20A285DBD940}"/>
              </a:ext>
            </a:extLst>
          </p:cNvPr>
          <p:cNvSpPr txBox="1">
            <a:spLocks/>
          </p:cNvSpPr>
          <p:nvPr/>
        </p:nvSpPr>
        <p:spPr>
          <a:xfrm>
            <a:off x="34787" y="4530915"/>
            <a:ext cx="1185404" cy="522469"/>
          </a:xfrm>
          <a:prstGeom prst="rect">
            <a:avLst/>
          </a:prstGeom>
        </p:spPr>
        <p:txBody>
          <a:bodyPr/>
          <a:lstStyle>
            <a:lvl1pPr algn="l" defTabSz="457200" rtl="0" eaLnBrk="1" latinLnBrk="0" hangingPunct="1">
              <a:spcBef>
                <a:spcPct val="0"/>
              </a:spcBef>
              <a:buNone/>
              <a:defRPr sz="2800" b="1" kern="1200">
                <a:solidFill>
                  <a:srgbClr val="003E74"/>
                </a:solidFill>
                <a:latin typeface="Arial"/>
                <a:ea typeface="+mj-ea"/>
                <a:cs typeface="Arial"/>
              </a:defRPr>
            </a:lvl1pPr>
          </a:lstStyle>
          <a:p>
            <a:r>
              <a:rPr lang="en-US" altLang="zh-CN" sz="2400" b="0" dirty="0"/>
              <a:t>N = 12</a:t>
            </a:r>
            <a:endParaRPr lang="en-US" sz="2400" b="0" dirty="0"/>
          </a:p>
        </p:txBody>
      </p:sp>
      <p:pic>
        <p:nvPicPr>
          <p:cNvPr id="18" name="图片 17" descr="图表, 条形图&#10;&#10;描述已自动生成">
            <a:extLst>
              <a:ext uri="{FF2B5EF4-FFF2-40B4-BE49-F238E27FC236}">
                <a16:creationId xmlns:a16="http://schemas.microsoft.com/office/drawing/2014/main" id="{FDAC6D7C-606F-CFEB-43AA-940FC896A526}"/>
              </a:ext>
            </a:extLst>
          </p:cNvPr>
          <p:cNvPicPr>
            <a:picLocks noChangeAspect="1"/>
          </p:cNvPicPr>
          <p:nvPr/>
        </p:nvPicPr>
        <p:blipFill>
          <a:blip r:embed="rId5"/>
          <a:stretch>
            <a:fillRect/>
          </a:stretch>
        </p:blipFill>
        <p:spPr>
          <a:xfrm>
            <a:off x="5863560" y="1384934"/>
            <a:ext cx="2350924" cy="2350924"/>
          </a:xfrm>
          <a:prstGeom prst="rect">
            <a:avLst/>
          </a:prstGeom>
        </p:spPr>
      </p:pic>
      <p:pic>
        <p:nvPicPr>
          <p:cNvPr id="19" name="图片 18" descr="图表, 条形图&#10;&#10;描述已自动生成">
            <a:extLst>
              <a:ext uri="{FF2B5EF4-FFF2-40B4-BE49-F238E27FC236}">
                <a16:creationId xmlns:a16="http://schemas.microsoft.com/office/drawing/2014/main" id="{AEA2C31A-86CE-D081-4A3D-88732A435ECD}"/>
              </a:ext>
            </a:extLst>
          </p:cNvPr>
          <p:cNvPicPr>
            <a:picLocks noChangeAspect="1"/>
          </p:cNvPicPr>
          <p:nvPr/>
        </p:nvPicPr>
        <p:blipFill>
          <a:blip r:embed="rId6"/>
          <a:stretch>
            <a:fillRect/>
          </a:stretch>
        </p:blipFill>
        <p:spPr>
          <a:xfrm>
            <a:off x="5863560" y="3877922"/>
            <a:ext cx="2350924" cy="2350924"/>
          </a:xfrm>
          <a:prstGeom prst="rect">
            <a:avLst/>
          </a:prstGeom>
        </p:spPr>
      </p:pic>
      <p:sp>
        <p:nvSpPr>
          <p:cNvPr id="20" name="Title 2">
            <a:extLst>
              <a:ext uri="{FF2B5EF4-FFF2-40B4-BE49-F238E27FC236}">
                <a16:creationId xmlns:a16="http://schemas.microsoft.com/office/drawing/2014/main" id="{FCFB3803-C98D-635B-2F8B-C774A9BC58DC}"/>
              </a:ext>
            </a:extLst>
          </p:cNvPr>
          <p:cNvSpPr txBox="1">
            <a:spLocks/>
          </p:cNvSpPr>
          <p:nvPr/>
        </p:nvSpPr>
        <p:spPr>
          <a:xfrm>
            <a:off x="5612966" y="989300"/>
            <a:ext cx="3063897" cy="421381"/>
          </a:xfrm>
          <a:prstGeom prst="rect">
            <a:avLst/>
          </a:prstGeom>
        </p:spPr>
        <p:txBody>
          <a:bodyPr/>
          <a:lstStyle>
            <a:lvl1pPr algn="l" defTabSz="457200" rtl="0" eaLnBrk="1" latinLnBrk="0" hangingPunct="1">
              <a:spcBef>
                <a:spcPct val="0"/>
              </a:spcBef>
              <a:buNone/>
              <a:defRPr sz="2800" b="1" kern="1200">
                <a:solidFill>
                  <a:srgbClr val="003E74"/>
                </a:solidFill>
                <a:latin typeface="Arial"/>
                <a:ea typeface="+mj-ea"/>
                <a:cs typeface="Arial"/>
              </a:defRPr>
            </a:lvl1pPr>
          </a:lstStyle>
          <a:p>
            <a:r>
              <a:rPr lang="en-US" altLang="zh-CN" sz="2400" dirty="0"/>
              <a:t>Effective T2* SNR</a:t>
            </a:r>
            <a:endParaRPr lang="en-US" sz="2400" dirty="0"/>
          </a:p>
        </p:txBody>
      </p:sp>
    </p:spTree>
    <p:extLst>
      <p:ext uri="{BB962C8B-B14F-4D97-AF65-F5344CB8AC3E}">
        <p14:creationId xmlns:p14="http://schemas.microsoft.com/office/powerpoint/2010/main" val="36951829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04EB8899-FC9B-25A2-F5F9-0BC6E1C20304}"/>
              </a:ext>
            </a:extLst>
          </p:cNvPr>
          <p:cNvSpPr/>
          <p:nvPr/>
        </p:nvSpPr>
        <p:spPr>
          <a:xfrm>
            <a:off x="2693073" y="4637098"/>
            <a:ext cx="3844888" cy="357323"/>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p>
        </p:txBody>
      </p:sp>
      <p:sp>
        <p:nvSpPr>
          <p:cNvPr id="2" name="Text Placeholder 1"/>
          <p:cNvSpPr>
            <a:spLocks noGrp="1"/>
          </p:cNvSpPr>
          <p:nvPr>
            <p:ph type="body" sz="quarter" idx="10"/>
          </p:nvPr>
        </p:nvSpPr>
        <p:spPr>
          <a:xfrm>
            <a:off x="2995749" y="469900"/>
            <a:ext cx="5691051" cy="486642"/>
          </a:xfrm>
        </p:spPr>
        <p:txBody>
          <a:bodyPr/>
          <a:lstStyle/>
          <a:p>
            <a:pPr algn="l"/>
            <a:r>
              <a:rPr lang="en-US" dirty="0"/>
              <a:t>Development of MRI T2* Mapping Model for N-Periodic ka-SPGR Sequence:</a:t>
            </a:r>
          </a:p>
          <a:p>
            <a:pPr algn="l"/>
            <a:r>
              <a:rPr lang="en-US" dirty="0"/>
              <a:t>A Promising Technique for Parkinson’s Disease Biomarker Detection</a:t>
            </a:r>
          </a:p>
          <a:p>
            <a:pPr algn="l"/>
            <a:r>
              <a:rPr lang="en-US" dirty="0"/>
              <a:t> </a:t>
            </a:r>
          </a:p>
          <a:p>
            <a:pPr algn="l"/>
            <a:endParaRPr lang="en-US" dirty="0"/>
          </a:p>
        </p:txBody>
      </p:sp>
      <p:sp>
        <p:nvSpPr>
          <p:cNvPr id="6" name="Title 2">
            <a:extLst>
              <a:ext uri="{FF2B5EF4-FFF2-40B4-BE49-F238E27FC236}">
                <a16:creationId xmlns:a16="http://schemas.microsoft.com/office/drawing/2014/main" id="{4AFE83FD-96D9-0533-CE02-7C4EB7EB848A}"/>
              </a:ext>
            </a:extLst>
          </p:cNvPr>
          <p:cNvSpPr txBox="1">
            <a:spLocks/>
          </p:cNvSpPr>
          <p:nvPr/>
        </p:nvSpPr>
        <p:spPr>
          <a:xfrm>
            <a:off x="2727908" y="1885224"/>
            <a:ext cx="4367347" cy="3087552"/>
          </a:xfrm>
          <a:prstGeom prst="rect">
            <a:avLst/>
          </a:prstGeom>
        </p:spPr>
        <p:txBody>
          <a:bodyPr/>
          <a:lstStyle>
            <a:lvl1pPr algn="l" defTabSz="457200" rtl="0" eaLnBrk="1" latinLnBrk="0" hangingPunct="1">
              <a:spcBef>
                <a:spcPct val="0"/>
              </a:spcBef>
              <a:buNone/>
              <a:defRPr sz="2800" b="1" kern="1200">
                <a:solidFill>
                  <a:srgbClr val="003E74"/>
                </a:solidFill>
                <a:latin typeface="Arial"/>
                <a:ea typeface="+mj-ea"/>
                <a:cs typeface="Arial"/>
              </a:defRPr>
            </a:lvl1pPr>
          </a:lstStyle>
          <a:p>
            <a:pPr marL="342900" indent="-342900">
              <a:buFont typeface="Arial" panose="020B0604020202020204" pitchFamily="34" charset="0"/>
              <a:buChar char="•"/>
            </a:pPr>
            <a:r>
              <a:rPr lang="en-US" sz="2000" dirty="0"/>
              <a:t>Background introduction </a:t>
            </a:r>
          </a:p>
          <a:p>
            <a:pPr marL="342900" indent="-342900">
              <a:buFont typeface="Arial" panose="020B0604020202020204" pitchFamily="34" charset="0"/>
              <a:buChar char="•"/>
            </a:pPr>
            <a:r>
              <a:rPr lang="en-US" sz="2000" dirty="0"/>
              <a:t>Theory </a:t>
            </a:r>
          </a:p>
          <a:p>
            <a:r>
              <a:rPr lang="en-US" sz="2000" dirty="0"/>
              <a:t>		</a:t>
            </a:r>
            <a:r>
              <a:rPr lang="en-US" altLang="zh-CN" sz="2000" dirty="0"/>
              <a:t> N-periodic </a:t>
            </a:r>
            <a:r>
              <a:rPr lang="en-US" sz="2000" dirty="0"/>
              <a:t>ka-SPGR</a:t>
            </a:r>
            <a:endParaRPr lang="en-US" sz="1000" dirty="0"/>
          </a:p>
          <a:p>
            <a:pPr marL="342900" indent="-342900">
              <a:buFont typeface="Arial" panose="020B0604020202020204" pitchFamily="34" charset="0"/>
              <a:buChar char="•"/>
            </a:pPr>
            <a:r>
              <a:rPr lang="en-US" sz="2000" dirty="0"/>
              <a:t>Computer simulation </a:t>
            </a:r>
          </a:p>
          <a:p>
            <a:r>
              <a:rPr lang="en-US" sz="2000" dirty="0"/>
              <a:t>		Method</a:t>
            </a:r>
          </a:p>
          <a:p>
            <a:r>
              <a:rPr lang="en-US" sz="2000" dirty="0"/>
              <a:t>		Result</a:t>
            </a:r>
          </a:p>
          <a:p>
            <a:pPr marL="342900" indent="-342900">
              <a:buFont typeface="Arial" panose="020B0604020202020204" pitchFamily="34" charset="0"/>
              <a:buChar char="•"/>
            </a:pPr>
            <a:r>
              <a:rPr lang="en-US" sz="2000" dirty="0"/>
              <a:t>Practical MRI scan</a:t>
            </a:r>
          </a:p>
          <a:p>
            <a:r>
              <a:rPr lang="en-US" sz="2000" dirty="0"/>
              <a:t>		Method </a:t>
            </a:r>
          </a:p>
          <a:p>
            <a:r>
              <a:rPr lang="en-US" sz="2000" dirty="0"/>
              <a:t>		Result</a:t>
            </a:r>
          </a:p>
          <a:p>
            <a:pPr marL="342900" indent="-342900">
              <a:buFont typeface="Arial" panose="020B0604020202020204" pitchFamily="34" charset="0"/>
              <a:buChar char="•"/>
            </a:pPr>
            <a:r>
              <a:rPr lang="en-US" sz="2000" dirty="0"/>
              <a:t>Conclusion and Limitations </a:t>
            </a:r>
          </a:p>
          <a:p>
            <a:pPr marL="342900" indent="-342900">
              <a:buFont typeface="Arial" panose="020B0604020202020204" pitchFamily="34" charset="0"/>
              <a:buChar char="•"/>
            </a:pPr>
            <a:r>
              <a:rPr lang="en-US" sz="2000" dirty="0"/>
              <a:t>Q &amp; A</a:t>
            </a:r>
          </a:p>
          <a:p>
            <a:pPr marL="342900" indent="-342900">
              <a:buFont typeface="Arial" panose="020B0604020202020204" pitchFamily="34" charset="0"/>
              <a:buChar char="•"/>
            </a:pPr>
            <a:endParaRPr lang="en-US" sz="2000" dirty="0"/>
          </a:p>
          <a:p>
            <a:endParaRPr lang="en-US" sz="2000" dirty="0"/>
          </a:p>
        </p:txBody>
      </p:sp>
      <p:sp>
        <p:nvSpPr>
          <p:cNvPr id="7" name="矩形 6">
            <a:extLst>
              <a:ext uri="{FF2B5EF4-FFF2-40B4-BE49-F238E27FC236}">
                <a16:creationId xmlns:a16="http://schemas.microsoft.com/office/drawing/2014/main" id="{48E0AA60-F106-210F-8EFC-161B6E743D34}"/>
              </a:ext>
            </a:extLst>
          </p:cNvPr>
          <p:cNvSpPr/>
          <p:nvPr/>
        </p:nvSpPr>
        <p:spPr>
          <a:xfrm>
            <a:off x="2682189" y="1885224"/>
            <a:ext cx="45719" cy="376660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10" name="Title 2">
            <a:extLst>
              <a:ext uri="{FF2B5EF4-FFF2-40B4-BE49-F238E27FC236}">
                <a16:creationId xmlns:a16="http://schemas.microsoft.com/office/drawing/2014/main" id="{3D4A1533-A5A9-8C0B-C84F-B2AC8D7D4294}"/>
              </a:ext>
            </a:extLst>
          </p:cNvPr>
          <p:cNvSpPr txBox="1">
            <a:spLocks/>
          </p:cNvSpPr>
          <p:nvPr/>
        </p:nvSpPr>
        <p:spPr>
          <a:xfrm>
            <a:off x="1780904" y="1216680"/>
            <a:ext cx="2791096" cy="826357"/>
          </a:xfrm>
          <a:prstGeom prst="rect">
            <a:avLst/>
          </a:prstGeom>
        </p:spPr>
        <p:txBody>
          <a:bodyPr/>
          <a:lstStyle>
            <a:lvl1pPr algn="l" defTabSz="457200" rtl="0" eaLnBrk="1" latinLnBrk="0" hangingPunct="1">
              <a:spcBef>
                <a:spcPct val="0"/>
              </a:spcBef>
              <a:buNone/>
              <a:defRPr sz="2800" b="1" kern="1200">
                <a:solidFill>
                  <a:srgbClr val="003E74"/>
                </a:solidFill>
                <a:latin typeface="Arial"/>
                <a:ea typeface="+mj-ea"/>
                <a:cs typeface="Arial"/>
              </a:defRPr>
            </a:lvl1pPr>
          </a:lstStyle>
          <a:p>
            <a:r>
              <a:rPr lang="en-US" altLang="zh-CN" sz="3200" dirty="0"/>
              <a:t>Overview…</a:t>
            </a:r>
            <a:endParaRPr lang="en-US" sz="3200" dirty="0"/>
          </a:p>
        </p:txBody>
      </p:sp>
    </p:spTree>
    <p:extLst>
      <p:ext uri="{BB962C8B-B14F-4D97-AF65-F5344CB8AC3E}">
        <p14:creationId xmlns:p14="http://schemas.microsoft.com/office/powerpoint/2010/main" val="18781642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995749" y="469900"/>
            <a:ext cx="5691051" cy="486642"/>
          </a:xfrm>
        </p:spPr>
        <p:txBody>
          <a:bodyPr/>
          <a:lstStyle/>
          <a:p>
            <a:pPr algn="l"/>
            <a:r>
              <a:rPr lang="en-US" dirty="0"/>
              <a:t>Development of MRI T2* Mapping Model for N-Periodic ka-SPGR Sequence:</a:t>
            </a:r>
          </a:p>
          <a:p>
            <a:pPr algn="l"/>
            <a:r>
              <a:rPr lang="en-US" dirty="0"/>
              <a:t>A Promising Technique for Parkinson’s Disease Biomarker Detection</a:t>
            </a:r>
          </a:p>
          <a:p>
            <a:pPr algn="l"/>
            <a:r>
              <a:rPr lang="en-US" dirty="0"/>
              <a:t> </a:t>
            </a:r>
          </a:p>
          <a:p>
            <a:pPr algn="l"/>
            <a:endParaRPr lang="en-US" dirty="0"/>
          </a:p>
        </p:txBody>
      </p:sp>
      <p:sp>
        <p:nvSpPr>
          <p:cNvPr id="6" name="Title 2">
            <a:extLst>
              <a:ext uri="{FF2B5EF4-FFF2-40B4-BE49-F238E27FC236}">
                <a16:creationId xmlns:a16="http://schemas.microsoft.com/office/drawing/2014/main" id="{4AFE83FD-96D9-0533-CE02-7C4EB7EB848A}"/>
              </a:ext>
            </a:extLst>
          </p:cNvPr>
          <p:cNvSpPr txBox="1">
            <a:spLocks/>
          </p:cNvSpPr>
          <p:nvPr/>
        </p:nvSpPr>
        <p:spPr>
          <a:xfrm>
            <a:off x="2727908" y="1885224"/>
            <a:ext cx="4367347" cy="3087552"/>
          </a:xfrm>
          <a:prstGeom prst="rect">
            <a:avLst/>
          </a:prstGeom>
        </p:spPr>
        <p:txBody>
          <a:bodyPr/>
          <a:lstStyle>
            <a:lvl1pPr algn="l" defTabSz="457200" rtl="0" eaLnBrk="1" latinLnBrk="0" hangingPunct="1">
              <a:spcBef>
                <a:spcPct val="0"/>
              </a:spcBef>
              <a:buNone/>
              <a:defRPr sz="2800" b="1" kern="1200">
                <a:solidFill>
                  <a:srgbClr val="003E74"/>
                </a:solidFill>
                <a:latin typeface="Arial"/>
                <a:ea typeface="+mj-ea"/>
                <a:cs typeface="Arial"/>
              </a:defRPr>
            </a:lvl1pPr>
          </a:lstStyle>
          <a:p>
            <a:pPr marL="342900" indent="-342900">
              <a:buFont typeface="Arial" panose="020B0604020202020204" pitchFamily="34" charset="0"/>
              <a:buChar char="•"/>
            </a:pPr>
            <a:r>
              <a:rPr lang="en-US" sz="2000" dirty="0"/>
              <a:t>Background introduction </a:t>
            </a:r>
          </a:p>
          <a:p>
            <a:pPr marL="342900" indent="-342900">
              <a:buFont typeface="Arial" panose="020B0604020202020204" pitchFamily="34" charset="0"/>
              <a:buChar char="•"/>
            </a:pPr>
            <a:r>
              <a:rPr lang="en-US" sz="2000" dirty="0"/>
              <a:t>Theory </a:t>
            </a:r>
          </a:p>
          <a:p>
            <a:r>
              <a:rPr lang="en-US" sz="2000" dirty="0"/>
              <a:t>		</a:t>
            </a:r>
            <a:r>
              <a:rPr lang="en-US" altLang="zh-CN" sz="2000" dirty="0"/>
              <a:t> N-periodic </a:t>
            </a:r>
            <a:r>
              <a:rPr lang="en-US" sz="2000" dirty="0"/>
              <a:t>ka-SPGR</a:t>
            </a:r>
            <a:endParaRPr lang="en-US" sz="1000" dirty="0"/>
          </a:p>
          <a:p>
            <a:pPr marL="342900" indent="-342900">
              <a:buFont typeface="Arial" panose="020B0604020202020204" pitchFamily="34" charset="0"/>
              <a:buChar char="•"/>
            </a:pPr>
            <a:r>
              <a:rPr lang="en-US" sz="2000" dirty="0"/>
              <a:t>Computer simulation </a:t>
            </a:r>
          </a:p>
          <a:p>
            <a:r>
              <a:rPr lang="en-US" sz="2000" dirty="0"/>
              <a:t>		Method</a:t>
            </a:r>
          </a:p>
          <a:p>
            <a:r>
              <a:rPr lang="en-US" sz="2000" dirty="0"/>
              <a:t>		Result</a:t>
            </a:r>
          </a:p>
          <a:p>
            <a:pPr marL="342900" indent="-342900">
              <a:buFont typeface="Arial" panose="020B0604020202020204" pitchFamily="34" charset="0"/>
              <a:buChar char="•"/>
            </a:pPr>
            <a:r>
              <a:rPr lang="en-US" sz="2000" dirty="0"/>
              <a:t>Practical MRI scan</a:t>
            </a:r>
          </a:p>
          <a:p>
            <a:r>
              <a:rPr lang="en-US" sz="2000" dirty="0"/>
              <a:t>		Method </a:t>
            </a:r>
          </a:p>
          <a:p>
            <a:r>
              <a:rPr lang="en-US" sz="2000" dirty="0"/>
              <a:t>		Result</a:t>
            </a:r>
          </a:p>
          <a:p>
            <a:pPr marL="342900" indent="-342900">
              <a:buFont typeface="Arial" panose="020B0604020202020204" pitchFamily="34" charset="0"/>
              <a:buChar char="•"/>
            </a:pPr>
            <a:r>
              <a:rPr lang="en-US" sz="2000" dirty="0"/>
              <a:t>Conclusion and Limitations </a:t>
            </a:r>
          </a:p>
          <a:p>
            <a:pPr marL="342900" indent="-342900">
              <a:buFont typeface="Arial" panose="020B0604020202020204" pitchFamily="34" charset="0"/>
              <a:buChar char="•"/>
            </a:pPr>
            <a:r>
              <a:rPr lang="en-US" sz="2000" dirty="0"/>
              <a:t>Q &amp; A</a:t>
            </a:r>
          </a:p>
          <a:p>
            <a:pPr marL="342900" indent="-342900">
              <a:buFont typeface="Arial" panose="020B0604020202020204" pitchFamily="34" charset="0"/>
              <a:buChar char="•"/>
            </a:pPr>
            <a:endParaRPr lang="en-US" sz="2000" dirty="0"/>
          </a:p>
          <a:p>
            <a:endParaRPr lang="en-US" sz="2000" dirty="0"/>
          </a:p>
        </p:txBody>
      </p:sp>
      <p:sp>
        <p:nvSpPr>
          <p:cNvPr id="7" name="矩形 6">
            <a:extLst>
              <a:ext uri="{FF2B5EF4-FFF2-40B4-BE49-F238E27FC236}">
                <a16:creationId xmlns:a16="http://schemas.microsoft.com/office/drawing/2014/main" id="{48E0AA60-F106-210F-8EFC-161B6E743D34}"/>
              </a:ext>
            </a:extLst>
          </p:cNvPr>
          <p:cNvSpPr/>
          <p:nvPr/>
        </p:nvSpPr>
        <p:spPr>
          <a:xfrm>
            <a:off x="2682189" y="1885224"/>
            <a:ext cx="45719" cy="376660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10" name="Title 2">
            <a:extLst>
              <a:ext uri="{FF2B5EF4-FFF2-40B4-BE49-F238E27FC236}">
                <a16:creationId xmlns:a16="http://schemas.microsoft.com/office/drawing/2014/main" id="{3D4A1533-A5A9-8C0B-C84F-B2AC8D7D4294}"/>
              </a:ext>
            </a:extLst>
          </p:cNvPr>
          <p:cNvSpPr txBox="1">
            <a:spLocks/>
          </p:cNvSpPr>
          <p:nvPr/>
        </p:nvSpPr>
        <p:spPr>
          <a:xfrm>
            <a:off x="1780904" y="1216680"/>
            <a:ext cx="2791096" cy="826357"/>
          </a:xfrm>
          <a:prstGeom prst="rect">
            <a:avLst/>
          </a:prstGeom>
        </p:spPr>
        <p:txBody>
          <a:bodyPr/>
          <a:lstStyle>
            <a:lvl1pPr algn="l" defTabSz="457200" rtl="0" eaLnBrk="1" latinLnBrk="0" hangingPunct="1">
              <a:spcBef>
                <a:spcPct val="0"/>
              </a:spcBef>
              <a:buNone/>
              <a:defRPr sz="2800" b="1" kern="1200">
                <a:solidFill>
                  <a:srgbClr val="003E74"/>
                </a:solidFill>
                <a:latin typeface="Arial"/>
                <a:ea typeface="+mj-ea"/>
                <a:cs typeface="Arial"/>
              </a:defRPr>
            </a:lvl1pPr>
          </a:lstStyle>
          <a:p>
            <a:r>
              <a:rPr lang="en-US" altLang="zh-CN" sz="3200" dirty="0"/>
              <a:t>Overview…</a:t>
            </a:r>
            <a:endParaRPr lang="en-US" sz="3200" dirty="0"/>
          </a:p>
        </p:txBody>
      </p:sp>
    </p:spTree>
    <p:extLst>
      <p:ext uri="{BB962C8B-B14F-4D97-AF65-F5344CB8AC3E}">
        <p14:creationId xmlns:p14="http://schemas.microsoft.com/office/powerpoint/2010/main" val="35567440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B500A75-3700-8CDB-103B-8A87B867F530}"/>
              </a:ext>
            </a:extLst>
          </p:cNvPr>
          <p:cNvSpPr>
            <a:spLocks noGrp="1"/>
          </p:cNvSpPr>
          <p:nvPr>
            <p:ph type="body" sz="quarter" idx="10"/>
          </p:nvPr>
        </p:nvSpPr>
        <p:spPr/>
        <p:txBody>
          <a:bodyPr/>
          <a:lstStyle/>
          <a:p>
            <a:r>
              <a:rPr lang="en-US" altLang="zh-CN" dirty="0"/>
              <a:t>Conclusion</a:t>
            </a:r>
            <a:endParaRPr lang="zh-CN" altLang="en-US" dirty="0"/>
          </a:p>
        </p:txBody>
      </p:sp>
      <p:sp>
        <p:nvSpPr>
          <p:cNvPr id="4" name="Title 2">
            <a:extLst>
              <a:ext uri="{FF2B5EF4-FFF2-40B4-BE49-F238E27FC236}">
                <a16:creationId xmlns:a16="http://schemas.microsoft.com/office/drawing/2014/main" id="{FB4660C3-B70D-9230-8C2D-A113454A0589}"/>
              </a:ext>
            </a:extLst>
          </p:cNvPr>
          <p:cNvSpPr txBox="1">
            <a:spLocks/>
          </p:cNvSpPr>
          <p:nvPr/>
        </p:nvSpPr>
        <p:spPr>
          <a:xfrm>
            <a:off x="354660" y="1277090"/>
            <a:ext cx="6910844" cy="2956980"/>
          </a:xfrm>
          <a:prstGeom prst="rect">
            <a:avLst/>
          </a:prstGeom>
        </p:spPr>
        <p:txBody>
          <a:bodyPr/>
          <a:lstStyle>
            <a:lvl1pPr algn="l" defTabSz="457200" rtl="0" eaLnBrk="1" latinLnBrk="0" hangingPunct="1">
              <a:spcBef>
                <a:spcPct val="0"/>
              </a:spcBef>
              <a:buNone/>
              <a:defRPr sz="2800" b="1" kern="1200">
                <a:solidFill>
                  <a:srgbClr val="003E74"/>
                </a:solidFill>
                <a:latin typeface="Arial"/>
                <a:ea typeface="+mj-ea"/>
                <a:cs typeface="Arial"/>
              </a:defRPr>
            </a:lvl1pPr>
          </a:lstStyle>
          <a:p>
            <a:r>
              <a:rPr lang="en-US" altLang="zh-CN" sz="2400" dirty="0"/>
              <a:t>Conclusion</a:t>
            </a:r>
          </a:p>
          <a:p>
            <a:endParaRPr lang="en-US" altLang="zh-CN" sz="2400" dirty="0"/>
          </a:p>
          <a:p>
            <a:pPr marL="342900" indent="-342900">
              <a:buFont typeface="Arial" panose="020B0604020202020204" pitchFamily="34" charset="0"/>
              <a:buChar char="•"/>
            </a:pPr>
            <a:r>
              <a:rPr lang="en-US" altLang="zh-CN" sz="2400" b="0" dirty="0"/>
              <a:t>Optimal ka-SPGR:</a:t>
            </a:r>
          </a:p>
          <a:p>
            <a:r>
              <a:rPr lang="en-US" altLang="zh-CN" sz="2400" b="0" dirty="0"/>
              <a:t>		7-periodic ka-SPGR TR = 6ms</a:t>
            </a:r>
          </a:p>
          <a:p>
            <a:r>
              <a:rPr lang="en-US" altLang="zh-CN" sz="2400" b="0" dirty="0"/>
              <a:t>		12-periodic ka-SPGR TR = 6ms</a:t>
            </a:r>
          </a:p>
          <a:p>
            <a:pPr marL="342900" indent="-342900">
              <a:buFont typeface="Arial" panose="020B0604020202020204" pitchFamily="34" charset="0"/>
              <a:buChar char="•"/>
            </a:pPr>
            <a:r>
              <a:rPr lang="en-US" altLang="zh-CN" sz="2400" b="0" dirty="0"/>
              <a:t>7-periodic is more efficient for PD detection. </a:t>
            </a:r>
          </a:p>
          <a:p>
            <a:pPr marL="342900" indent="-342900">
              <a:buFont typeface="Arial" panose="020B0604020202020204" pitchFamily="34" charset="0"/>
              <a:buChar char="•"/>
            </a:pPr>
            <a:r>
              <a:rPr lang="en-US" altLang="zh-CN" sz="2400" b="0" dirty="0"/>
              <a:t>12-periodic is more precise. </a:t>
            </a:r>
          </a:p>
          <a:p>
            <a:pPr marL="342900" indent="-342900">
              <a:buFont typeface="Arial" panose="020B0604020202020204" pitchFamily="34" charset="0"/>
              <a:buChar char="•"/>
            </a:pPr>
            <a:endParaRPr lang="en-US" altLang="zh-CN" sz="1400" dirty="0"/>
          </a:p>
        </p:txBody>
      </p:sp>
    </p:spTree>
    <p:extLst>
      <p:ext uri="{BB962C8B-B14F-4D97-AF65-F5344CB8AC3E}">
        <p14:creationId xmlns:p14="http://schemas.microsoft.com/office/powerpoint/2010/main" val="18584568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B500A75-3700-8CDB-103B-8A87B867F530}"/>
              </a:ext>
            </a:extLst>
          </p:cNvPr>
          <p:cNvSpPr>
            <a:spLocks noGrp="1"/>
          </p:cNvSpPr>
          <p:nvPr>
            <p:ph type="body" sz="quarter" idx="10"/>
          </p:nvPr>
        </p:nvSpPr>
        <p:spPr/>
        <p:txBody>
          <a:bodyPr/>
          <a:lstStyle/>
          <a:p>
            <a:r>
              <a:rPr lang="en-US" altLang="zh-CN" dirty="0"/>
              <a:t>Limitation and Further </a:t>
            </a:r>
            <a:endParaRPr lang="zh-CN" altLang="en-US" dirty="0"/>
          </a:p>
        </p:txBody>
      </p:sp>
      <p:sp>
        <p:nvSpPr>
          <p:cNvPr id="4" name="Title 2">
            <a:extLst>
              <a:ext uri="{FF2B5EF4-FFF2-40B4-BE49-F238E27FC236}">
                <a16:creationId xmlns:a16="http://schemas.microsoft.com/office/drawing/2014/main" id="{FB4660C3-B70D-9230-8C2D-A113454A0589}"/>
              </a:ext>
            </a:extLst>
          </p:cNvPr>
          <p:cNvSpPr txBox="1">
            <a:spLocks/>
          </p:cNvSpPr>
          <p:nvPr/>
        </p:nvSpPr>
        <p:spPr>
          <a:xfrm>
            <a:off x="354659" y="1277090"/>
            <a:ext cx="8252627" cy="3732232"/>
          </a:xfrm>
          <a:prstGeom prst="rect">
            <a:avLst/>
          </a:prstGeom>
        </p:spPr>
        <p:txBody>
          <a:bodyPr/>
          <a:lstStyle>
            <a:lvl1pPr algn="l" defTabSz="457200" rtl="0" eaLnBrk="1" latinLnBrk="0" hangingPunct="1">
              <a:spcBef>
                <a:spcPct val="0"/>
              </a:spcBef>
              <a:buNone/>
              <a:defRPr sz="2800" b="1" kern="1200">
                <a:solidFill>
                  <a:srgbClr val="003E74"/>
                </a:solidFill>
                <a:latin typeface="Arial"/>
                <a:ea typeface="+mj-ea"/>
                <a:cs typeface="Arial"/>
              </a:defRPr>
            </a:lvl1pPr>
          </a:lstStyle>
          <a:p>
            <a:r>
              <a:rPr lang="en-US" altLang="zh-CN" sz="2400" dirty="0"/>
              <a:t>Limitation</a:t>
            </a:r>
          </a:p>
          <a:p>
            <a:endParaRPr lang="en-US" altLang="zh-CN" sz="2400" dirty="0"/>
          </a:p>
          <a:p>
            <a:pPr marL="342900" indent="-342900">
              <a:buFont typeface="Arial" panose="020B0604020202020204" pitchFamily="34" charset="0"/>
              <a:buChar char="•"/>
            </a:pPr>
            <a:r>
              <a:rPr lang="en-US" altLang="zh-CN" sz="2400" b="0" dirty="0"/>
              <a:t>Phantom misalign with substantia nigra tissue property (T1). </a:t>
            </a:r>
          </a:p>
          <a:p>
            <a:pPr marL="342900" indent="-342900">
              <a:buFont typeface="Arial" panose="020B0604020202020204" pitchFamily="34" charset="0"/>
              <a:buChar char="•"/>
            </a:pPr>
            <a:r>
              <a:rPr lang="en-US" altLang="zh-CN" sz="2400" b="0" dirty="0"/>
              <a:t>Large amounts of in vivo scan experiments are required to statistically prove the method for clinical use. </a:t>
            </a:r>
          </a:p>
          <a:p>
            <a:endParaRPr lang="en-US" altLang="zh-CN" sz="2400" b="0" dirty="0"/>
          </a:p>
          <a:p>
            <a:r>
              <a:rPr lang="en-US" altLang="zh-CN" sz="2400" dirty="0"/>
              <a:t>Further</a:t>
            </a:r>
          </a:p>
          <a:p>
            <a:r>
              <a:rPr lang="en-US" altLang="zh-CN" sz="2400" b="0" dirty="0"/>
              <a:t>The optimal parameters can be used to test motion robustness in vivo. </a:t>
            </a:r>
          </a:p>
          <a:p>
            <a:pPr marL="342900" indent="-342900">
              <a:buFont typeface="Arial" panose="020B0604020202020204" pitchFamily="34" charset="0"/>
              <a:buChar char="•"/>
            </a:pPr>
            <a:endParaRPr lang="en-US" altLang="zh-CN" sz="1400" dirty="0"/>
          </a:p>
        </p:txBody>
      </p:sp>
    </p:spTree>
    <p:extLst>
      <p:ext uri="{BB962C8B-B14F-4D97-AF65-F5344CB8AC3E}">
        <p14:creationId xmlns:p14="http://schemas.microsoft.com/office/powerpoint/2010/main" val="3976026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References:</a:t>
            </a:r>
          </a:p>
        </p:txBody>
      </p:sp>
      <p:sp>
        <p:nvSpPr>
          <p:cNvPr id="3" name="Content Placeholder 2"/>
          <p:cNvSpPr>
            <a:spLocks noGrp="1"/>
          </p:cNvSpPr>
          <p:nvPr>
            <p:ph idx="1"/>
          </p:nvPr>
        </p:nvSpPr>
        <p:spPr/>
        <p:txBody>
          <a:bodyPr/>
          <a:lstStyle/>
          <a:p>
            <a:pPr>
              <a:buFont typeface="+mj-lt"/>
              <a:buAutoNum type="arabicPeriod"/>
            </a:pPr>
            <a:r>
              <a:rPr lang="en-US" altLang="zh-CN" sz="1400" dirty="0" err="1"/>
              <a:t>Brammerloh</a:t>
            </a:r>
            <a:r>
              <a:rPr lang="en-US" altLang="zh-CN" sz="1400" dirty="0"/>
              <a:t>, M., </a:t>
            </a:r>
            <a:r>
              <a:rPr lang="en-US" altLang="zh-CN" sz="1400" dirty="0" err="1"/>
              <a:t>Morawski</a:t>
            </a:r>
            <a:r>
              <a:rPr lang="en-US" altLang="zh-CN" sz="1400" dirty="0"/>
              <a:t>, M., Friedrich, I., Reinert, T., Lange, C., </a:t>
            </a:r>
            <a:r>
              <a:rPr lang="en-US" altLang="zh-CN" sz="1400" dirty="0" err="1"/>
              <a:t>Pelicon</a:t>
            </a:r>
            <a:r>
              <a:rPr lang="en-US" altLang="zh-CN" sz="1400" dirty="0"/>
              <a:t>, P., </a:t>
            </a:r>
            <a:r>
              <a:rPr lang="en-US" altLang="zh-CN" sz="1400" dirty="0" err="1"/>
              <a:t>Vavpetič</a:t>
            </a:r>
            <a:r>
              <a:rPr lang="en-US" altLang="zh-CN" sz="1400" dirty="0"/>
              <a:t>, P., </a:t>
            </a:r>
            <a:r>
              <a:rPr lang="en-US" altLang="zh-CN" sz="1400" dirty="0" err="1"/>
              <a:t>Jankuhn</a:t>
            </a:r>
            <a:r>
              <a:rPr lang="en-US" altLang="zh-CN" sz="1400" dirty="0"/>
              <a:t>, S., </a:t>
            </a:r>
            <a:r>
              <a:rPr lang="en-US" altLang="zh-CN" sz="1400" dirty="0" err="1"/>
              <a:t>Jäger</a:t>
            </a:r>
            <a:r>
              <a:rPr lang="en-US" altLang="zh-CN" sz="1400" dirty="0"/>
              <a:t>, C., Alkemade, A., </a:t>
            </a:r>
            <a:r>
              <a:rPr lang="en-US" altLang="zh-CN" sz="1400" dirty="0" err="1"/>
              <a:t>Balesar</a:t>
            </a:r>
            <a:r>
              <a:rPr lang="en-US" altLang="zh-CN" sz="1400" dirty="0"/>
              <a:t>, R., Pine, K., </a:t>
            </a:r>
            <a:r>
              <a:rPr lang="en-US" altLang="zh-CN" sz="1400" dirty="0" err="1"/>
              <a:t>Gavriilidis</a:t>
            </a:r>
            <a:r>
              <a:rPr lang="en-US" altLang="zh-CN" sz="1400" dirty="0"/>
              <a:t>, F., </a:t>
            </a:r>
            <a:r>
              <a:rPr lang="en-US" altLang="zh-CN" sz="1400" dirty="0" err="1"/>
              <a:t>Trampel</a:t>
            </a:r>
            <a:r>
              <a:rPr lang="en-US" altLang="zh-CN" sz="1400" dirty="0"/>
              <a:t>, R., Reimer, E., Arendt, T., Weiskopf, N., &amp; </a:t>
            </a:r>
            <a:r>
              <a:rPr lang="en-US" altLang="zh-CN" sz="1400" dirty="0" err="1"/>
              <a:t>Kirilina</a:t>
            </a:r>
            <a:r>
              <a:rPr lang="en-US" altLang="zh-CN" sz="1400" dirty="0"/>
              <a:t>, E. (2021). Measuring the iron content of dopaminergic neurons in substantia nigra with MRI relaxometry. </a:t>
            </a:r>
            <a:r>
              <a:rPr lang="en-US" altLang="zh-CN" sz="1400" i="1" dirty="0" err="1"/>
              <a:t>NeuroImage</a:t>
            </a:r>
            <a:r>
              <a:rPr lang="en-US" altLang="zh-CN" sz="1400" dirty="0"/>
              <a:t>, </a:t>
            </a:r>
            <a:r>
              <a:rPr lang="en-US" altLang="zh-CN" sz="1400" i="1" dirty="0"/>
              <a:t>239</a:t>
            </a:r>
            <a:r>
              <a:rPr lang="en-US" altLang="zh-CN" sz="1400" dirty="0"/>
              <a:t>. </a:t>
            </a:r>
            <a:r>
              <a:rPr lang="en-US" altLang="zh-CN" sz="1400" dirty="0">
                <a:hlinkClick r:id="rId2"/>
              </a:rPr>
              <a:t>https://doi.org/10.1016/j.neuroimage.2021.118255</a:t>
            </a:r>
            <a:endParaRPr lang="en-US" altLang="zh-CN" sz="1400" dirty="0"/>
          </a:p>
          <a:p>
            <a:pPr>
              <a:buFont typeface="+mj-lt"/>
              <a:buAutoNum type="arabicPeriod"/>
            </a:pPr>
            <a:r>
              <a:rPr lang="en-US" altLang="zh-CN" sz="1400" dirty="0"/>
              <a:t>Holdsworth, S. J., Rahimi, M. S., Ni, W. W., </a:t>
            </a:r>
            <a:r>
              <a:rPr lang="en-US" altLang="zh-CN" sz="1400" dirty="0" err="1"/>
              <a:t>Zaharchuk</a:t>
            </a:r>
            <a:r>
              <a:rPr lang="en-US" altLang="zh-CN" sz="1400" dirty="0"/>
              <a:t>, G., &amp; Moseley, M. E. (2016). Amplified magnetic resonance imaging (</a:t>
            </a:r>
            <a:r>
              <a:rPr lang="en-US" altLang="zh-CN" sz="1400" dirty="0" err="1"/>
              <a:t>aMRI</a:t>
            </a:r>
            <a:r>
              <a:rPr lang="en-US" altLang="zh-CN" sz="1400" dirty="0"/>
              <a:t>). </a:t>
            </a:r>
            <a:r>
              <a:rPr lang="en-US" altLang="zh-CN" sz="1400" i="1" dirty="0"/>
              <a:t>Magnetic Resonance in Medicine</a:t>
            </a:r>
            <a:r>
              <a:rPr lang="en-US" altLang="zh-CN" sz="1400" dirty="0"/>
              <a:t>, </a:t>
            </a:r>
            <a:r>
              <a:rPr lang="en-US" altLang="zh-CN" sz="1400" i="1" dirty="0"/>
              <a:t>75</a:t>
            </a:r>
            <a:r>
              <a:rPr lang="en-US" altLang="zh-CN" sz="1400" dirty="0"/>
              <a:t>(6), 2245–2254. https://doi.org/10.1002/mrm.26142</a:t>
            </a:r>
          </a:p>
          <a:p>
            <a:pPr>
              <a:buFont typeface="+mj-lt"/>
              <a:buAutoNum type="arabicPeriod"/>
            </a:pPr>
            <a:r>
              <a:rPr lang="en-US" altLang="zh-CN" sz="1400" dirty="0"/>
              <a:t>Lally, P. J., </a:t>
            </a:r>
            <a:r>
              <a:rPr lang="en-US" altLang="zh-CN" sz="1400" dirty="0" err="1"/>
              <a:t>Chiew</a:t>
            </a:r>
            <a:r>
              <a:rPr lang="en-US" altLang="zh-CN" sz="1400" dirty="0"/>
              <a:t>, M., Matthews, P. M., Miller, K. L., &amp; Bangerter, N. K. (n.d.). </a:t>
            </a:r>
            <a:r>
              <a:rPr lang="en-US" altLang="zh-CN" sz="1400" i="1" dirty="0"/>
              <a:t>A motion-robust, short-TR alternative to multi-echo SPGR</a:t>
            </a:r>
            <a:r>
              <a:rPr lang="en-US" altLang="zh-CN" sz="1400" dirty="0"/>
              <a:t>.</a:t>
            </a:r>
          </a:p>
          <a:p>
            <a:pPr>
              <a:buFont typeface="+mj-lt"/>
              <a:buAutoNum type="arabicPeriod"/>
            </a:pPr>
            <a:endParaRPr lang="en-US" altLang="zh-CN" sz="1400" dirty="0"/>
          </a:p>
          <a:p>
            <a:pPr>
              <a:buFont typeface="+mj-lt"/>
              <a:buAutoNum type="arabicPeriod"/>
            </a:pPr>
            <a:endParaRPr lang="en-US" sz="1400" dirty="0"/>
          </a:p>
        </p:txBody>
      </p:sp>
      <p:sp>
        <p:nvSpPr>
          <p:cNvPr id="4" name="Text Placeholder 3"/>
          <p:cNvSpPr>
            <a:spLocks noGrp="1"/>
          </p:cNvSpPr>
          <p:nvPr>
            <p:ph type="body" sz="quarter" idx="10"/>
          </p:nvPr>
        </p:nvSpPr>
        <p:spPr/>
        <p:txBody>
          <a:bodyPr/>
          <a:lstStyle/>
          <a:p>
            <a:r>
              <a:rPr lang="en-US" dirty="0"/>
              <a:t>References</a:t>
            </a:r>
          </a:p>
        </p:txBody>
      </p:sp>
    </p:spTree>
    <p:extLst>
      <p:ext uri="{BB962C8B-B14F-4D97-AF65-F5344CB8AC3E}">
        <p14:creationId xmlns:p14="http://schemas.microsoft.com/office/powerpoint/2010/main" val="27720127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04EB8899-FC9B-25A2-F5F9-0BC6E1C20304}"/>
              </a:ext>
            </a:extLst>
          </p:cNvPr>
          <p:cNvSpPr/>
          <p:nvPr/>
        </p:nvSpPr>
        <p:spPr>
          <a:xfrm>
            <a:off x="2693073" y="1902610"/>
            <a:ext cx="3723021" cy="357323"/>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p>
        </p:txBody>
      </p:sp>
      <p:sp>
        <p:nvSpPr>
          <p:cNvPr id="2" name="Text Placeholder 1"/>
          <p:cNvSpPr>
            <a:spLocks noGrp="1"/>
          </p:cNvSpPr>
          <p:nvPr>
            <p:ph type="body" sz="quarter" idx="10"/>
          </p:nvPr>
        </p:nvSpPr>
        <p:spPr>
          <a:xfrm>
            <a:off x="2995749" y="469900"/>
            <a:ext cx="5691051" cy="486642"/>
          </a:xfrm>
        </p:spPr>
        <p:txBody>
          <a:bodyPr/>
          <a:lstStyle/>
          <a:p>
            <a:pPr algn="l"/>
            <a:r>
              <a:rPr lang="en-US" dirty="0"/>
              <a:t>Development of MRI T2* Mapping Model for N-Periodic ka-SPGR Sequence:</a:t>
            </a:r>
          </a:p>
          <a:p>
            <a:pPr algn="l"/>
            <a:r>
              <a:rPr lang="en-US" dirty="0"/>
              <a:t>A Promising Technique for Parkinson’s Disease Biomarker Detection</a:t>
            </a:r>
          </a:p>
          <a:p>
            <a:pPr algn="l"/>
            <a:r>
              <a:rPr lang="en-US" dirty="0"/>
              <a:t> </a:t>
            </a:r>
          </a:p>
          <a:p>
            <a:pPr algn="l"/>
            <a:endParaRPr lang="en-US" dirty="0"/>
          </a:p>
        </p:txBody>
      </p:sp>
      <p:sp>
        <p:nvSpPr>
          <p:cNvPr id="6" name="Title 2">
            <a:extLst>
              <a:ext uri="{FF2B5EF4-FFF2-40B4-BE49-F238E27FC236}">
                <a16:creationId xmlns:a16="http://schemas.microsoft.com/office/drawing/2014/main" id="{4AFE83FD-96D9-0533-CE02-7C4EB7EB848A}"/>
              </a:ext>
            </a:extLst>
          </p:cNvPr>
          <p:cNvSpPr txBox="1">
            <a:spLocks/>
          </p:cNvSpPr>
          <p:nvPr/>
        </p:nvSpPr>
        <p:spPr>
          <a:xfrm>
            <a:off x="2727908" y="1885224"/>
            <a:ext cx="4367347" cy="3087552"/>
          </a:xfrm>
          <a:prstGeom prst="rect">
            <a:avLst/>
          </a:prstGeom>
        </p:spPr>
        <p:txBody>
          <a:bodyPr/>
          <a:lstStyle>
            <a:lvl1pPr algn="l" defTabSz="457200" rtl="0" eaLnBrk="1" latinLnBrk="0" hangingPunct="1">
              <a:spcBef>
                <a:spcPct val="0"/>
              </a:spcBef>
              <a:buNone/>
              <a:defRPr sz="2800" b="1" kern="1200">
                <a:solidFill>
                  <a:srgbClr val="003E74"/>
                </a:solidFill>
                <a:latin typeface="Arial"/>
                <a:ea typeface="+mj-ea"/>
                <a:cs typeface="Arial"/>
              </a:defRPr>
            </a:lvl1pPr>
          </a:lstStyle>
          <a:p>
            <a:pPr marL="342900" indent="-342900">
              <a:buFont typeface="Arial" panose="020B0604020202020204" pitchFamily="34" charset="0"/>
              <a:buChar char="•"/>
            </a:pPr>
            <a:r>
              <a:rPr lang="en-US" sz="2000" dirty="0"/>
              <a:t>Background introduction </a:t>
            </a:r>
          </a:p>
          <a:p>
            <a:pPr marL="342900" indent="-342900">
              <a:buFont typeface="Arial" panose="020B0604020202020204" pitchFamily="34" charset="0"/>
              <a:buChar char="•"/>
            </a:pPr>
            <a:r>
              <a:rPr lang="en-US" sz="2000" dirty="0"/>
              <a:t>Theory </a:t>
            </a:r>
          </a:p>
          <a:p>
            <a:r>
              <a:rPr lang="en-US" sz="2000" dirty="0"/>
              <a:t>		</a:t>
            </a:r>
            <a:r>
              <a:rPr lang="en-US" altLang="zh-CN" sz="2000" dirty="0"/>
              <a:t> N-periodic </a:t>
            </a:r>
            <a:r>
              <a:rPr lang="en-US" sz="2000" dirty="0"/>
              <a:t>ka-SPGR</a:t>
            </a:r>
            <a:endParaRPr lang="en-US" sz="1000" dirty="0"/>
          </a:p>
          <a:p>
            <a:pPr marL="342900" indent="-342900">
              <a:buFont typeface="Arial" panose="020B0604020202020204" pitchFamily="34" charset="0"/>
              <a:buChar char="•"/>
            </a:pPr>
            <a:r>
              <a:rPr lang="en-US" sz="2000" dirty="0"/>
              <a:t>Computer simulation </a:t>
            </a:r>
          </a:p>
          <a:p>
            <a:r>
              <a:rPr lang="en-US" sz="2000" dirty="0"/>
              <a:t>		Method</a:t>
            </a:r>
          </a:p>
          <a:p>
            <a:r>
              <a:rPr lang="en-US" sz="2000" dirty="0"/>
              <a:t>		Result</a:t>
            </a:r>
          </a:p>
          <a:p>
            <a:pPr marL="342900" indent="-342900">
              <a:buFont typeface="Arial" panose="020B0604020202020204" pitchFamily="34" charset="0"/>
              <a:buChar char="•"/>
            </a:pPr>
            <a:r>
              <a:rPr lang="en-US" sz="2000" dirty="0"/>
              <a:t>Practical MRI scan</a:t>
            </a:r>
          </a:p>
          <a:p>
            <a:r>
              <a:rPr lang="en-US" sz="2000" dirty="0"/>
              <a:t>		Method </a:t>
            </a:r>
          </a:p>
          <a:p>
            <a:r>
              <a:rPr lang="en-US" sz="2000" dirty="0"/>
              <a:t>		Result</a:t>
            </a:r>
          </a:p>
          <a:p>
            <a:pPr marL="342900" indent="-342900">
              <a:buFont typeface="Arial" panose="020B0604020202020204" pitchFamily="34" charset="0"/>
              <a:buChar char="•"/>
            </a:pPr>
            <a:r>
              <a:rPr lang="en-US" sz="2000" dirty="0"/>
              <a:t>Conclusion and Limitations </a:t>
            </a:r>
          </a:p>
          <a:p>
            <a:pPr marL="342900" indent="-342900">
              <a:buFont typeface="Arial" panose="020B0604020202020204" pitchFamily="34" charset="0"/>
              <a:buChar char="•"/>
            </a:pPr>
            <a:r>
              <a:rPr lang="en-US" sz="2000" dirty="0"/>
              <a:t>Q &amp; A</a:t>
            </a:r>
          </a:p>
          <a:p>
            <a:pPr marL="342900" indent="-342900">
              <a:buFont typeface="Arial" panose="020B0604020202020204" pitchFamily="34" charset="0"/>
              <a:buChar char="•"/>
            </a:pPr>
            <a:endParaRPr lang="en-US" sz="2000" dirty="0"/>
          </a:p>
          <a:p>
            <a:endParaRPr lang="en-US" sz="2000" dirty="0"/>
          </a:p>
        </p:txBody>
      </p:sp>
      <p:sp>
        <p:nvSpPr>
          <p:cNvPr id="7" name="矩形 6">
            <a:extLst>
              <a:ext uri="{FF2B5EF4-FFF2-40B4-BE49-F238E27FC236}">
                <a16:creationId xmlns:a16="http://schemas.microsoft.com/office/drawing/2014/main" id="{48E0AA60-F106-210F-8EFC-161B6E743D34}"/>
              </a:ext>
            </a:extLst>
          </p:cNvPr>
          <p:cNvSpPr/>
          <p:nvPr/>
        </p:nvSpPr>
        <p:spPr>
          <a:xfrm>
            <a:off x="2682189" y="1885224"/>
            <a:ext cx="45719" cy="376660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10" name="Title 2">
            <a:extLst>
              <a:ext uri="{FF2B5EF4-FFF2-40B4-BE49-F238E27FC236}">
                <a16:creationId xmlns:a16="http://schemas.microsoft.com/office/drawing/2014/main" id="{3D4A1533-A5A9-8C0B-C84F-B2AC8D7D4294}"/>
              </a:ext>
            </a:extLst>
          </p:cNvPr>
          <p:cNvSpPr txBox="1">
            <a:spLocks/>
          </p:cNvSpPr>
          <p:nvPr/>
        </p:nvSpPr>
        <p:spPr>
          <a:xfrm>
            <a:off x="1780904" y="1216680"/>
            <a:ext cx="2791096" cy="826357"/>
          </a:xfrm>
          <a:prstGeom prst="rect">
            <a:avLst/>
          </a:prstGeom>
        </p:spPr>
        <p:txBody>
          <a:bodyPr/>
          <a:lstStyle>
            <a:lvl1pPr algn="l" defTabSz="457200" rtl="0" eaLnBrk="1" latinLnBrk="0" hangingPunct="1">
              <a:spcBef>
                <a:spcPct val="0"/>
              </a:spcBef>
              <a:buNone/>
              <a:defRPr sz="2800" b="1" kern="1200">
                <a:solidFill>
                  <a:srgbClr val="003E74"/>
                </a:solidFill>
                <a:latin typeface="Arial"/>
                <a:ea typeface="+mj-ea"/>
                <a:cs typeface="Arial"/>
              </a:defRPr>
            </a:lvl1pPr>
          </a:lstStyle>
          <a:p>
            <a:r>
              <a:rPr lang="en-US" altLang="zh-CN" sz="3200" dirty="0"/>
              <a:t>Overview…</a:t>
            </a:r>
            <a:endParaRPr lang="en-US" sz="3200" dirty="0"/>
          </a:p>
        </p:txBody>
      </p:sp>
    </p:spTree>
    <p:extLst>
      <p:ext uri="{BB962C8B-B14F-4D97-AF65-F5344CB8AC3E}">
        <p14:creationId xmlns:p14="http://schemas.microsoft.com/office/powerpoint/2010/main" val="41987868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78E1FAF-3C9A-3C26-6E1B-3360AEDAAFA7}"/>
              </a:ext>
            </a:extLst>
          </p:cNvPr>
          <p:cNvSpPr>
            <a:spLocks noGrp="1"/>
          </p:cNvSpPr>
          <p:nvPr>
            <p:ph type="body" sz="quarter" idx="10"/>
          </p:nvPr>
        </p:nvSpPr>
        <p:spPr/>
        <p:txBody>
          <a:bodyPr/>
          <a:lstStyle/>
          <a:p>
            <a:r>
              <a:rPr lang="en-US" altLang="zh-CN" dirty="0"/>
              <a:t>Background introduction</a:t>
            </a:r>
            <a:endParaRPr lang="zh-CN" altLang="en-US" dirty="0"/>
          </a:p>
        </p:txBody>
      </p:sp>
      <p:sp>
        <p:nvSpPr>
          <p:cNvPr id="4" name="文本框 3">
            <a:extLst>
              <a:ext uri="{FF2B5EF4-FFF2-40B4-BE49-F238E27FC236}">
                <a16:creationId xmlns:a16="http://schemas.microsoft.com/office/drawing/2014/main" id="{78ACAF34-59AA-8D1E-9457-489181E5D8D0}"/>
              </a:ext>
            </a:extLst>
          </p:cNvPr>
          <p:cNvSpPr txBox="1"/>
          <p:nvPr/>
        </p:nvSpPr>
        <p:spPr>
          <a:xfrm>
            <a:off x="409302" y="1084132"/>
            <a:ext cx="2899955" cy="369332"/>
          </a:xfrm>
          <a:prstGeom prst="rect">
            <a:avLst/>
          </a:prstGeom>
          <a:noFill/>
        </p:spPr>
        <p:txBody>
          <a:bodyPr wrap="square" rtlCol="0">
            <a:spAutoFit/>
          </a:bodyPr>
          <a:lstStyle/>
          <a:p>
            <a:r>
              <a:rPr lang="en-US" altLang="zh-CN" b="1" dirty="0"/>
              <a:t>Parkinson’s Disease</a:t>
            </a:r>
          </a:p>
        </p:txBody>
      </p:sp>
      <p:pic>
        <p:nvPicPr>
          <p:cNvPr id="5" name="图片 4" descr="图片包含 照片, 站, 镜子, 反射&#10;&#10;描述已自动生成">
            <a:extLst>
              <a:ext uri="{FF2B5EF4-FFF2-40B4-BE49-F238E27FC236}">
                <a16:creationId xmlns:a16="http://schemas.microsoft.com/office/drawing/2014/main" id="{EB5F0A4F-5077-1418-45E1-8E3E56E98C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8489" y="1737464"/>
            <a:ext cx="2925273" cy="3238538"/>
          </a:xfrm>
          <a:prstGeom prst="rect">
            <a:avLst/>
          </a:prstGeom>
        </p:spPr>
      </p:pic>
      <p:sp>
        <p:nvSpPr>
          <p:cNvPr id="6" name="圆: 空心 5">
            <a:extLst>
              <a:ext uri="{FF2B5EF4-FFF2-40B4-BE49-F238E27FC236}">
                <a16:creationId xmlns:a16="http://schemas.microsoft.com/office/drawing/2014/main" id="{BC99BCBF-3697-3035-BFF9-10351F8B54A9}"/>
              </a:ext>
            </a:extLst>
          </p:cNvPr>
          <p:cNvSpPr/>
          <p:nvPr/>
        </p:nvSpPr>
        <p:spPr>
          <a:xfrm>
            <a:off x="2652717" y="3945570"/>
            <a:ext cx="860232" cy="646331"/>
          </a:xfrm>
          <a:prstGeom prst="donut">
            <a:avLst>
              <a:gd name="adj" fmla="val 5097"/>
            </a:avLst>
          </a:prstGeom>
          <a:solidFill>
            <a:srgbClr val="FF0000"/>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Segoe UI" panose="020B0502040204020203" pitchFamily="34" charset="0"/>
              <a:cs typeface="Segoe UI" panose="020B0502040204020203" pitchFamily="34" charset="0"/>
            </a:endParaRPr>
          </a:p>
        </p:txBody>
      </p:sp>
      <p:sp>
        <p:nvSpPr>
          <p:cNvPr id="7" name="文本框 6">
            <a:extLst>
              <a:ext uri="{FF2B5EF4-FFF2-40B4-BE49-F238E27FC236}">
                <a16:creationId xmlns:a16="http://schemas.microsoft.com/office/drawing/2014/main" id="{ABF207A5-4D9D-A64E-B5AE-952563697A14}"/>
              </a:ext>
            </a:extLst>
          </p:cNvPr>
          <p:cNvSpPr txBox="1"/>
          <p:nvPr/>
        </p:nvSpPr>
        <p:spPr>
          <a:xfrm>
            <a:off x="1728548" y="4936836"/>
            <a:ext cx="2572723" cy="646331"/>
          </a:xfrm>
          <a:prstGeom prst="rect">
            <a:avLst/>
          </a:prstGeom>
          <a:noFill/>
        </p:spPr>
        <p:txBody>
          <a:bodyPr wrap="square">
            <a:spAutoFit/>
          </a:bodyPr>
          <a:lstStyle/>
          <a:p>
            <a:r>
              <a:rPr lang="en-ID" altLang="zh-CN" b="1" dirty="0">
                <a:solidFill>
                  <a:srgbClr val="FF0000"/>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Excess iron at </a:t>
            </a:r>
            <a:r>
              <a:rPr lang="en-US" altLang="zh-CN" b="1" dirty="0">
                <a:solidFill>
                  <a:srgbClr val="FF0000"/>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S</a:t>
            </a:r>
            <a:r>
              <a:rPr lang="en-ID" altLang="zh-CN" b="1" dirty="0" err="1">
                <a:solidFill>
                  <a:srgbClr val="FF0000"/>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ubstantia</a:t>
            </a:r>
            <a:r>
              <a:rPr lang="en-ID" altLang="zh-CN" b="1" dirty="0">
                <a:solidFill>
                  <a:srgbClr val="FF0000"/>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 Nigra (SN)</a:t>
            </a:r>
            <a:endParaRPr lang="zh-CN" altLang="en-US" dirty="0">
              <a:solidFill>
                <a:srgbClr val="FF0000"/>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8" name="箭头: 直角上 7">
            <a:extLst>
              <a:ext uri="{FF2B5EF4-FFF2-40B4-BE49-F238E27FC236}">
                <a16:creationId xmlns:a16="http://schemas.microsoft.com/office/drawing/2014/main" id="{F69CB8A2-2AD4-A06D-1B50-B73EBC095A49}"/>
              </a:ext>
            </a:extLst>
          </p:cNvPr>
          <p:cNvSpPr/>
          <p:nvPr/>
        </p:nvSpPr>
        <p:spPr>
          <a:xfrm rot="5400000" flipH="1">
            <a:off x="1992009" y="2114516"/>
            <a:ext cx="2865246" cy="796863"/>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9" name="图片 8" descr="图片包含 图表&#10;&#10;描述已自动生成">
            <a:extLst>
              <a:ext uri="{FF2B5EF4-FFF2-40B4-BE49-F238E27FC236}">
                <a16:creationId xmlns:a16="http://schemas.microsoft.com/office/drawing/2014/main" id="{02A31F29-6E87-5B3B-839A-8A9BC3A7E149}"/>
              </a:ext>
            </a:extLst>
          </p:cNvPr>
          <p:cNvPicPr>
            <a:picLocks noChangeAspect="1"/>
          </p:cNvPicPr>
          <p:nvPr/>
        </p:nvPicPr>
        <p:blipFill rotWithShape="1">
          <a:blip r:embed="rId4">
            <a:extLst>
              <a:ext uri="{28A0092B-C50C-407E-A947-70E740481C1C}">
                <a14:useLocalDpi xmlns:a14="http://schemas.microsoft.com/office/drawing/2010/main" val="0"/>
              </a:ext>
            </a:extLst>
          </a:blip>
          <a:srcRect l="25342" t="7267" r="57670" b="57375"/>
          <a:stretch/>
        </p:blipFill>
        <p:spPr>
          <a:xfrm flipH="1">
            <a:off x="6393334" y="2564244"/>
            <a:ext cx="1869069" cy="2548535"/>
          </a:xfrm>
          <a:prstGeom prst="rect">
            <a:avLst/>
          </a:prstGeom>
        </p:spPr>
      </p:pic>
      <p:pic>
        <p:nvPicPr>
          <p:cNvPr id="10" name="图片 9" descr="图片包含 图表&#10;&#10;描述已自动生成">
            <a:extLst>
              <a:ext uri="{FF2B5EF4-FFF2-40B4-BE49-F238E27FC236}">
                <a16:creationId xmlns:a16="http://schemas.microsoft.com/office/drawing/2014/main" id="{51D81D31-E57A-6CB0-5442-3FA1265C5CE8}"/>
              </a:ext>
            </a:extLst>
          </p:cNvPr>
          <p:cNvPicPr>
            <a:picLocks noChangeAspect="1"/>
          </p:cNvPicPr>
          <p:nvPr/>
        </p:nvPicPr>
        <p:blipFill rotWithShape="1">
          <a:blip r:embed="rId4">
            <a:extLst>
              <a:ext uri="{28A0092B-C50C-407E-A947-70E740481C1C}">
                <a14:useLocalDpi xmlns:a14="http://schemas.microsoft.com/office/drawing/2010/main" val="0"/>
              </a:ext>
            </a:extLst>
          </a:blip>
          <a:srcRect l="25147" t="48128" r="57544" b="16598"/>
          <a:stretch/>
        </p:blipFill>
        <p:spPr>
          <a:xfrm flipH="1">
            <a:off x="4301271" y="2564245"/>
            <a:ext cx="1908864" cy="2548535"/>
          </a:xfrm>
          <a:prstGeom prst="rect">
            <a:avLst/>
          </a:prstGeom>
        </p:spPr>
      </p:pic>
      <p:pic>
        <p:nvPicPr>
          <p:cNvPr id="11" name="图片 10" descr="图片包含 图表&#10;&#10;描述已自动生成">
            <a:extLst>
              <a:ext uri="{FF2B5EF4-FFF2-40B4-BE49-F238E27FC236}">
                <a16:creationId xmlns:a16="http://schemas.microsoft.com/office/drawing/2014/main" id="{60555A25-B440-9DA0-EE75-18465494D696}"/>
              </a:ext>
            </a:extLst>
          </p:cNvPr>
          <p:cNvPicPr>
            <a:picLocks noChangeAspect="1"/>
          </p:cNvPicPr>
          <p:nvPr/>
        </p:nvPicPr>
        <p:blipFill rotWithShape="1">
          <a:blip r:embed="rId4">
            <a:extLst>
              <a:ext uri="{28A0092B-C50C-407E-A947-70E740481C1C}">
                <a14:useLocalDpi xmlns:a14="http://schemas.microsoft.com/office/drawing/2010/main" val="0"/>
              </a:ext>
            </a:extLst>
          </a:blip>
          <a:srcRect l="19937" t="84607" r="34963"/>
          <a:stretch/>
        </p:blipFill>
        <p:spPr>
          <a:xfrm rot="5400000">
            <a:off x="7347696" y="3677611"/>
            <a:ext cx="2539816" cy="344004"/>
          </a:xfrm>
          <a:prstGeom prst="rect">
            <a:avLst/>
          </a:prstGeom>
        </p:spPr>
      </p:pic>
      <p:sp>
        <p:nvSpPr>
          <p:cNvPr id="15" name="文本框 14">
            <a:extLst>
              <a:ext uri="{FF2B5EF4-FFF2-40B4-BE49-F238E27FC236}">
                <a16:creationId xmlns:a16="http://schemas.microsoft.com/office/drawing/2014/main" id="{AA1D1C23-5340-1213-1D15-428B05CF72FE}"/>
              </a:ext>
            </a:extLst>
          </p:cNvPr>
          <p:cNvSpPr txBox="1"/>
          <p:nvPr/>
        </p:nvSpPr>
        <p:spPr>
          <a:xfrm>
            <a:off x="5551714" y="5190186"/>
            <a:ext cx="3135086" cy="338554"/>
          </a:xfrm>
          <a:prstGeom prst="rect">
            <a:avLst/>
          </a:prstGeom>
          <a:noFill/>
        </p:spPr>
        <p:txBody>
          <a:bodyPr wrap="square">
            <a:spAutoFit/>
          </a:bodyPr>
          <a:lstStyle/>
          <a:p>
            <a:r>
              <a:rPr lang="en-US" altLang="zh-CN" sz="1600" dirty="0"/>
              <a:t>Quantitative R2* images of SN</a:t>
            </a:r>
          </a:p>
        </p:txBody>
      </p:sp>
      <p:graphicFrame>
        <p:nvGraphicFramePr>
          <p:cNvPr id="16" name="表格 16">
            <a:extLst>
              <a:ext uri="{FF2B5EF4-FFF2-40B4-BE49-F238E27FC236}">
                <a16:creationId xmlns:a16="http://schemas.microsoft.com/office/drawing/2014/main" id="{78DC4681-B6C5-3815-DF4D-08429848DC18}"/>
              </a:ext>
            </a:extLst>
          </p:cNvPr>
          <p:cNvGraphicFramePr>
            <a:graphicFrameLocks noGrp="1"/>
          </p:cNvGraphicFramePr>
          <p:nvPr>
            <p:extLst>
              <p:ext uri="{D42A27DB-BD31-4B8C-83A1-F6EECF244321}">
                <p14:modId xmlns:p14="http://schemas.microsoft.com/office/powerpoint/2010/main" val="2514817739"/>
              </p:ext>
            </p:extLst>
          </p:nvPr>
        </p:nvGraphicFramePr>
        <p:xfrm>
          <a:off x="4032073" y="1745159"/>
          <a:ext cx="4481878" cy="741680"/>
        </p:xfrm>
        <a:graphic>
          <a:graphicData uri="http://schemas.openxmlformats.org/drawingml/2006/table">
            <a:tbl>
              <a:tblPr firstRow="1" bandRow="1">
                <a:tableStyleId>{21E4AEA4-8DFA-4A89-87EB-49C32662AFE0}</a:tableStyleId>
              </a:tblPr>
              <a:tblGrid>
                <a:gridCol w="2294850">
                  <a:extLst>
                    <a:ext uri="{9D8B030D-6E8A-4147-A177-3AD203B41FA5}">
                      <a16:colId xmlns:a16="http://schemas.microsoft.com/office/drawing/2014/main" val="3189379428"/>
                    </a:ext>
                  </a:extLst>
                </a:gridCol>
                <a:gridCol w="2187028">
                  <a:extLst>
                    <a:ext uri="{9D8B030D-6E8A-4147-A177-3AD203B41FA5}">
                      <a16:colId xmlns:a16="http://schemas.microsoft.com/office/drawing/2014/main" val="3847570767"/>
                    </a:ext>
                  </a:extLst>
                </a:gridCol>
              </a:tblGrid>
              <a:tr h="370840">
                <a:tc>
                  <a:txBody>
                    <a:bodyPr/>
                    <a:lstStyle/>
                    <a:p>
                      <a:pPr algn="ctr"/>
                      <a:r>
                        <a:rPr lang="en-US" altLang="zh-CN" b="1" dirty="0"/>
                        <a:t>Healthy control T2*</a:t>
                      </a:r>
                      <a:endParaRPr lang="zh-CN" altLang="en-US" b="1" dirty="0"/>
                    </a:p>
                  </a:txBody>
                  <a:tcPr/>
                </a:tc>
                <a:tc>
                  <a:txBody>
                    <a:bodyPr/>
                    <a:lstStyle/>
                    <a:p>
                      <a:pPr algn="ctr"/>
                      <a:r>
                        <a:rPr lang="en-US" altLang="zh-CN" dirty="0"/>
                        <a:t>PD patient T2*</a:t>
                      </a:r>
                      <a:endParaRPr lang="zh-CN" altLang="en-US" dirty="0"/>
                    </a:p>
                  </a:txBody>
                  <a:tcPr/>
                </a:tc>
                <a:extLst>
                  <a:ext uri="{0D108BD9-81ED-4DB2-BD59-A6C34878D82A}">
                    <a16:rowId xmlns:a16="http://schemas.microsoft.com/office/drawing/2014/main" val="3625405023"/>
                  </a:ext>
                </a:extLst>
              </a:tr>
              <a:tr h="370840">
                <a:tc>
                  <a:txBody>
                    <a:bodyPr/>
                    <a:lstStyle/>
                    <a:p>
                      <a:pPr algn="ctr"/>
                      <a:r>
                        <a:rPr lang="en-US" altLang="zh-CN" dirty="0"/>
                        <a:t>53 </a:t>
                      </a:r>
                      <a:r>
                        <a:rPr lang="en-US" altLang="zh-CN" dirty="0" err="1"/>
                        <a:t>ms</a:t>
                      </a:r>
                      <a:endParaRPr lang="zh-CN" altLang="en-US" dirty="0"/>
                    </a:p>
                  </a:txBody>
                  <a:tcPr/>
                </a:tc>
                <a:tc>
                  <a:txBody>
                    <a:bodyPr/>
                    <a:lstStyle/>
                    <a:p>
                      <a:pPr algn="ctr"/>
                      <a:r>
                        <a:rPr lang="en-US" altLang="zh-CN" dirty="0"/>
                        <a:t>13 </a:t>
                      </a:r>
                      <a:r>
                        <a:rPr lang="en-US" altLang="zh-CN" dirty="0" err="1"/>
                        <a:t>ms</a:t>
                      </a:r>
                      <a:endParaRPr lang="zh-CN" altLang="en-US" dirty="0"/>
                    </a:p>
                  </a:txBody>
                  <a:tcPr/>
                </a:tc>
                <a:extLst>
                  <a:ext uri="{0D108BD9-81ED-4DB2-BD59-A6C34878D82A}">
                    <a16:rowId xmlns:a16="http://schemas.microsoft.com/office/drawing/2014/main" val="2110158566"/>
                  </a:ext>
                </a:extLst>
              </a:tr>
            </a:tbl>
          </a:graphicData>
        </a:graphic>
      </p:graphicFrame>
      <p:sp>
        <p:nvSpPr>
          <p:cNvPr id="19" name="文本框 18">
            <a:extLst>
              <a:ext uri="{FF2B5EF4-FFF2-40B4-BE49-F238E27FC236}">
                <a16:creationId xmlns:a16="http://schemas.microsoft.com/office/drawing/2014/main" id="{2451D475-FC1A-5A46-8CE9-2EF541C8A9D8}"/>
              </a:ext>
            </a:extLst>
          </p:cNvPr>
          <p:cNvSpPr txBox="1"/>
          <p:nvPr/>
        </p:nvSpPr>
        <p:spPr>
          <a:xfrm>
            <a:off x="6344296" y="1491243"/>
            <a:ext cx="2338845" cy="246221"/>
          </a:xfrm>
          <a:prstGeom prst="rect">
            <a:avLst/>
          </a:prstGeom>
          <a:noFill/>
        </p:spPr>
        <p:txBody>
          <a:bodyPr wrap="square">
            <a:spAutoFit/>
          </a:bodyPr>
          <a:lstStyle/>
          <a:p>
            <a:r>
              <a:rPr lang="da-DK" altLang="zh-CN" sz="1000" b="1" dirty="0">
                <a:latin typeface="Segoe UI" panose="020B0502040204020203" pitchFamily="34" charset="0"/>
                <a:cs typeface="Segoe UI" panose="020B0502040204020203" pitchFamily="34" charset="0"/>
              </a:rPr>
              <a:t>Brammerloh, Malte et al.(2021) [1]</a:t>
            </a:r>
          </a:p>
        </p:txBody>
      </p:sp>
      <p:sp>
        <p:nvSpPr>
          <p:cNvPr id="20" name="文本框 19">
            <a:extLst>
              <a:ext uri="{FF2B5EF4-FFF2-40B4-BE49-F238E27FC236}">
                <a16:creationId xmlns:a16="http://schemas.microsoft.com/office/drawing/2014/main" id="{D7946AB0-1169-BD53-621D-05C18695320E}"/>
              </a:ext>
            </a:extLst>
          </p:cNvPr>
          <p:cNvSpPr txBox="1"/>
          <p:nvPr/>
        </p:nvSpPr>
        <p:spPr>
          <a:xfrm>
            <a:off x="3938753" y="1080325"/>
            <a:ext cx="5205247" cy="369332"/>
          </a:xfrm>
          <a:prstGeom prst="rect">
            <a:avLst/>
          </a:prstGeom>
          <a:noFill/>
        </p:spPr>
        <p:txBody>
          <a:bodyPr wrap="square">
            <a:spAutoFit/>
          </a:bodyPr>
          <a:lstStyle/>
          <a:p>
            <a:r>
              <a:rPr lang="en-US" altLang="zh-CN" dirty="0"/>
              <a:t>MRI time constant T2* as an effective biomarker </a:t>
            </a:r>
          </a:p>
        </p:txBody>
      </p:sp>
      <p:sp>
        <p:nvSpPr>
          <p:cNvPr id="22" name="文本框 21">
            <a:extLst>
              <a:ext uri="{FF2B5EF4-FFF2-40B4-BE49-F238E27FC236}">
                <a16:creationId xmlns:a16="http://schemas.microsoft.com/office/drawing/2014/main" id="{F2BE4E2A-9585-1D06-CDC6-B22EE1C5C7F4}"/>
              </a:ext>
            </a:extLst>
          </p:cNvPr>
          <p:cNvSpPr txBox="1"/>
          <p:nvPr/>
        </p:nvSpPr>
        <p:spPr>
          <a:xfrm rot="5400000">
            <a:off x="8593080" y="3760904"/>
            <a:ext cx="732508" cy="369332"/>
          </a:xfrm>
          <a:prstGeom prst="rect">
            <a:avLst/>
          </a:prstGeom>
          <a:noFill/>
        </p:spPr>
        <p:txBody>
          <a:bodyPr wrap="square">
            <a:spAutoFit/>
          </a:bodyPr>
          <a:lstStyle/>
          <a:p>
            <a:r>
              <a:rPr lang="en-US" altLang="zh-CN" sz="1800" dirty="0"/>
              <a:t>R2*</a:t>
            </a:r>
            <a:endParaRPr lang="zh-CN" altLang="en-US" dirty="0"/>
          </a:p>
        </p:txBody>
      </p:sp>
    </p:spTree>
    <p:extLst>
      <p:ext uri="{BB962C8B-B14F-4D97-AF65-F5344CB8AC3E}">
        <p14:creationId xmlns:p14="http://schemas.microsoft.com/office/powerpoint/2010/main" val="3916620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7" name="图片 106" descr="形状&#10;&#10;中度可信度描述已自动生成">
            <a:extLst>
              <a:ext uri="{FF2B5EF4-FFF2-40B4-BE49-F238E27FC236}">
                <a16:creationId xmlns:a16="http://schemas.microsoft.com/office/drawing/2014/main" id="{1EF87CB3-0181-FB15-73A3-719BCCB687CD}"/>
              </a:ext>
            </a:extLst>
          </p:cNvPr>
          <p:cNvPicPr>
            <a:picLocks noChangeAspect="1"/>
          </p:cNvPicPr>
          <p:nvPr/>
        </p:nvPicPr>
        <p:blipFill rotWithShape="1">
          <a:blip r:embed="rId3"/>
          <a:srcRect l="14202" t="13050" r="13200" b="12590"/>
          <a:stretch/>
        </p:blipFill>
        <p:spPr>
          <a:xfrm>
            <a:off x="6907820" y="3243612"/>
            <a:ext cx="1417708" cy="1452137"/>
          </a:xfrm>
          <a:prstGeom prst="rect">
            <a:avLst/>
          </a:prstGeom>
        </p:spPr>
      </p:pic>
      <p:pic>
        <p:nvPicPr>
          <p:cNvPr id="103" name="图片 102" descr="图片包含 形状&#10;&#10;描述已自动生成">
            <a:extLst>
              <a:ext uri="{FF2B5EF4-FFF2-40B4-BE49-F238E27FC236}">
                <a16:creationId xmlns:a16="http://schemas.microsoft.com/office/drawing/2014/main" id="{FF839C4D-43CF-0A85-C624-FF6F50091B4C}"/>
              </a:ext>
            </a:extLst>
          </p:cNvPr>
          <p:cNvPicPr>
            <a:picLocks noChangeAspect="1"/>
          </p:cNvPicPr>
          <p:nvPr/>
        </p:nvPicPr>
        <p:blipFill rotWithShape="1">
          <a:blip r:embed="rId4"/>
          <a:srcRect l="14036" t="13051" r="11415" b="13181"/>
          <a:stretch/>
        </p:blipFill>
        <p:spPr>
          <a:xfrm>
            <a:off x="6084644" y="3069524"/>
            <a:ext cx="1455809" cy="1440565"/>
          </a:xfrm>
          <a:prstGeom prst="rect">
            <a:avLst/>
          </a:prstGeom>
        </p:spPr>
      </p:pic>
      <p:pic>
        <p:nvPicPr>
          <p:cNvPr id="101" name="图片 100" descr="图片包含 图标&#10;&#10;描述已自动生成">
            <a:extLst>
              <a:ext uri="{FF2B5EF4-FFF2-40B4-BE49-F238E27FC236}">
                <a16:creationId xmlns:a16="http://schemas.microsoft.com/office/drawing/2014/main" id="{33BD7CA7-DD73-0589-9B1C-CC454FEEFE55}"/>
              </a:ext>
            </a:extLst>
          </p:cNvPr>
          <p:cNvPicPr>
            <a:picLocks noChangeAspect="1"/>
          </p:cNvPicPr>
          <p:nvPr/>
        </p:nvPicPr>
        <p:blipFill rotWithShape="1">
          <a:blip r:embed="rId5"/>
          <a:srcRect l="14636" t="11812" r="11692" b="12685"/>
          <a:stretch/>
        </p:blipFill>
        <p:spPr>
          <a:xfrm>
            <a:off x="5218184" y="2895925"/>
            <a:ext cx="1438684" cy="1474435"/>
          </a:xfrm>
          <a:prstGeom prst="rect">
            <a:avLst/>
          </a:prstGeom>
          <a:ln w="19050">
            <a:solidFill>
              <a:srgbClr val="0085CA"/>
            </a:solidFill>
          </a:ln>
        </p:spPr>
      </p:pic>
      <p:sp>
        <p:nvSpPr>
          <p:cNvPr id="2" name="文本占位符 1">
            <a:extLst>
              <a:ext uri="{FF2B5EF4-FFF2-40B4-BE49-F238E27FC236}">
                <a16:creationId xmlns:a16="http://schemas.microsoft.com/office/drawing/2014/main" id="{978E1FAF-3C9A-3C26-6E1B-3360AEDAAFA7}"/>
              </a:ext>
            </a:extLst>
          </p:cNvPr>
          <p:cNvSpPr>
            <a:spLocks noGrp="1"/>
          </p:cNvSpPr>
          <p:nvPr>
            <p:ph type="body" sz="quarter" idx="10"/>
          </p:nvPr>
        </p:nvSpPr>
        <p:spPr/>
        <p:txBody>
          <a:bodyPr/>
          <a:lstStyle/>
          <a:p>
            <a:r>
              <a:rPr lang="en-US" altLang="zh-CN" dirty="0"/>
              <a:t>Background introduction</a:t>
            </a:r>
            <a:endParaRPr lang="zh-CN" altLang="en-US" dirty="0"/>
          </a:p>
        </p:txBody>
      </p:sp>
      <p:sp>
        <p:nvSpPr>
          <p:cNvPr id="15" name="文本框 14">
            <a:extLst>
              <a:ext uri="{FF2B5EF4-FFF2-40B4-BE49-F238E27FC236}">
                <a16:creationId xmlns:a16="http://schemas.microsoft.com/office/drawing/2014/main" id="{AA1D1C23-5340-1213-1D15-428B05CF72FE}"/>
              </a:ext>
            </a:extLst>
          </p:cNvPr>
          <p:cNvSpPr txBox="1"/>
          <p:nvPr/>
        </p:nvSpPr>
        <p:spPr>
          <a:xfrm>
            <a:off x="4100379" y="1088979"/>
            <a:ext cx="4175718" cy="369332"/>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US" altLang="zh-CN" dirty="0"/>
              <a:t>Gold-standard T2* mapping technique </a:t>
            </a:r>
          </a:p>
        </p:txBody>
      </p:sp>
      <p:cxnSp>
        <p:nvCxnSpPr>
          <p:cNvPr id="13" name="直接连接符 12">
            <a:extLst>
              <a:ext uri="{FF2B5EF4-FFF2-40B4-BE49-F238E27FC236}">
                <a16:creationId xmlns:a16="http://schemas.microsoft.com/office/drawing/2014/main" id="{7059ACD4-3250-308F-BC4A-1B42865E991D}"/>
              </a:ext>
            </a:extLst>
          </p:cNvPr>
          <p:cNvCxnSpPr>
            <a:cxnSpLocks/>
          </p:cNvCxnSpPr>
          <p:nvPr/>
        </p:nvCxnSpPr>
        <p:spPr>
          <a:xfrm>
            <a:off x="1104565" y="2708002"/>
            <a:ext cx="30091" cy="1689507"/>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EBE9C0AD-76FB-66BE-5B54-D4BFFA5D8D8E}"/>
              </a:ext>
            </a:extLst>
          </p:cNvPr>
          <p:cNvCxnSpPr>
            <a:cxnSpLocks/>
          </p:cNvCxnSpPr>
          <p:nvPr/>
        </p:nvCxnSpPr>
        <p:spPr>
          <a:xfrm flipH="1" flipV="1">
            <a:off x="646307" y="2743582"/>
            <a:ext cx="428441" cy="15224"/>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9EE32057-CF64-8F72-AFAD-CFF8F4D49721}"/>
              </a:ext>
            </a:extLst>
          </p:cNvPr>
          <p:cNvCxnSpPr>
            <a:cxnSpLocks/>
          </p:cNvCxnSpPr>
          <p:nvPr/>
        </p:nvCxnSpPr>
        <p:spPr>
          <a:xfrm flipH="1">
            <a:off x="660631" y="3210222"/>
            <a:ext cx="824259" cy="0"/>
          </a:xfrm>
          <a:prstGeom prst="line">
            <a:avLst/>
          </a:prstGeom>
          <a:ln w="28575">
            <a:solidFill>
              <a:schemeClr val="accent1">
                <a:lumMod val="60000"/>
                <a:lumOff val="4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6F4A19F5-6B09-B0C4-29E6-7AD2CEAECAE4}"/>
              </a:ext>
            </a:extLst>
          </p:cNvPr>
          <p:cNvCxnSpPr>
            <a:cxnSpLocks/>
            <a:stCxn id="74" idx="5"/>
          </p:cNvCxnSpPr>
          <p:nvPr/>
        </p:nvCxnSpPr>
        <p:spPr>
          <a:xfrm>
            <a:off x="1489496" y="3243612"/>
            <a:ext cx="9001" cy="1213559"/>
          </a:xfrm>
          <a:prstGeom prst="line">
            <a:avLst/>
          </a:prstGeom>
          <a:ln w="28575">
            <a:solidFill>
              <a:schemeClr val="accent1">
                <a:lumMod val="60000"/>
                <a:lumOff val="4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26" name="文本框 25">
            <a:extLst>
              <a:ext uri="{FF2B5EF4-FFF2-40B4-BE49-F238E27FC236}">
                <a16:creationId xmlns:a16="http://schemas.microsoft.com/office/drawing/2014/main" id="{E84F88D2-27F8-0B5F-C73B-BC514BA500D4}"/>
              </a:ext>
            </a:extLst>
          </p:cNvPr>
          <p:cNvSpPr txBox="1"/>
          <p:nvPr/>
        </p:nvSpPr>
        <p:spPr>
          <a:xfrm>
            <a:off x="409302" y="1084132"/>
            <a:ext cx="2899955" cy="369332"/>
          </a:xfrm>
          <a:prstGeom prst="rect">
            <a:avLst/>
          </a:prstGeom>
          <a:noFill/>
        </p:spPr>
        <p:txBody>
          <a:bodyPr wrap="square" rtlCol="0">
            <a:spAutoFit/>
          </a:bodyPr>
          <a:lstStyle/>
          <a:p>
            <a:r>
              <a:rPr lang="en-US" altLang="zh-CN" b="1" dirty="0"/>
              <a:t>What is T2*?</a:t>
            </a:r>
          </a:p>
        </p:txBody>
      </p:sp>
      <p:sp>
        <p:nvSpPr>
          <p:cNvPr id="44" name="任意多边形: 形状 43">
            <a:extLst>
              <a:ext uri="{FF2B5EF4-FFF2-40B4-BE49-F238E27FC236}">
                <a16:creationId xmlns:a16="http://schemas.microsoft.com/office/drawing/2014/main" id="{C9961C58-AA5B-7321-864A-2ECC391FD881}"/>
              </a:ext>
            </a:extLst>
          </p:cNvPr>
          <p:cNvSpPr/>
          <p:nvPr/>
        </p:nvSpPr>
        <p:spPr>
          <a:xfrm>
            <a:off x="660631" y="2070786"/>
            <a:ext cx="3325043" cy="2025338"/>
          </a:xfrm>
          <a:custGeom>
            <a:avLst/>
            <a:gdLst>
              <a:gd name="connsiteX0" fmla="*/ 0 w 2912166"/>
              <a:gd name="connsiteY0" fmla="*/ 0 h 1848679"/>
              <a:gd name="connsiteX1" fmla="*/ 278296 w 2912166"/>
              <a:gd name="connsiteY1" fmla="*/ 506896 h 1848679"/>
              <a:gd name="connsiteX2" fmla="*/ 536713 w 2912166"/>
              <a:gd name="connsiteY2" fmla="*/ 904461 h 1848679"/>
              <a:gd name="connsiteX3" fmla="*/ 934279 w 2912166"/>
              <a:gd name="connsiteY3" fmla="*/ 1302026 h 1848679"/>
              <a:gd name="connsiteX4" fmla="*/ 1401418 w 2912166"/>
              <a:gd name="connsiteY4" fmla="*/ 1610139 h 1848679"/>
              <a:gd name="connsiteX5" fmla="*/ 1838739 w 2912166"/>
              <a:gd name="connsiteY5" fmla="*/ 1739348 h 1848679"/>
              <a:gd name="connsiteX6" fmla="*/ 2256183 w 2912166"/>
              <a:gd name="connsiteY6" fmla="*/ 1808922 h 1848679"/>
              <a:gd name="connsiteX7" fmla="*/ 2623931 w 2912166"/>
              <a:gd name="connsiteY7" fmla="*/ 1828800 h 1848679"/>
              <a:gd name="connsiteX8" fmla="*/ 2912166 w 2912166"/>
              <a:gd name="connsiteY8" fmla="*/ 1848679 h 1848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12166" h="1848679">
                <a:moveTo>
                  <a:pt x="0" y="0"/>
                </a:moveTo>
                <a:cubicBezTo>
                  <a:pt x="94422" y="178076"/>
                  <a:pt x="188844" y="356153"/>
                  <a:pt x="278296" y="506896"/>
                </a:cubicBezTo>
                <a:cubicBezTo>
                  <a:pt x="367748" y="657640"/>
                  <a:pt x="427383" y="771939"/>
                  <a:pt x="536713" y="904461"/>
                </a:cubicBezTo>
                <a:cubicBezTo>
                  <a:pt x="646043" y="1036983"/>
                  <a:pt x="790162" y="1184413"/>
                  <a:pt x="934279" y="1302026"/>
                </a:cubicBezTo>
                <a:cubicBezTo>
                  <a:pt x="1078396" y="1419639"/>
                  <a:pt x="1250675" y="1537252"/>
                  <a:pt x="1401418" y="1610139"/>
                </a:cubicBezTo>
                <a:cubicBezTo>
                  <a:pt x="1552161" y="1683026"/>
                  <a:pt x="1696278" y="1706217"/>
                  <a:pt x="1838739" y="1739348"/>
                </a:cubicBezTo>
                <a:cubicBezTo>
                  <a:pt x="1981200" y="1772479"/>
                  <a:pt x="2125318" y="1794013"/>
                  <a:pt x="2256183" y="1808922"/>
                </a:cubicBezTo>
                <a:cubicBezTo>
                  <a:pt x="2387048" y="1823831"/>
                  <a:pt x="2623931" y="1828800"/>
                  <a:pt x="2623931" y="1828800"/>
                </a:cubicBezTo>
                <a:lnTo>
                  <a:pt x="2912166" y="1848679"/>
                </a:lnTo>
              </a:path>
            </a:pathLst>
          </a:custGeom>
          <a:ln/>
        </p:spPr>
        <p:style>
          <a:lnRef idx="2">
            <a:schemeClr val="accent2"/>
          </a:lnRef>
          <a:fillRef idx="0">
            <a:schemeClr val="accent2"/>
          </a:fillRef>
          <a:effectRef idx="1">
            <a:schemeClr val="accent2"/>
          </a:effectRef>
          <a:fontRef idx="minor">
            <a:schemeClr val="tx1"/>
          </a:fontRef>
        </p:style>
        <p:txBody>
          <a:bodyPr rtlCol="0" anchor="ctr"/>
          <a:lstStyle/>
          <a:p>
            <a:pPr algn="ctr"/>
            <a:endParaRPr lang="zh-CN" altLang="en-US" dirty="0"/>
          </a:p>
        </p:txBody>
      </p:sp>
      <p:cxnSp>
        <p:nvCxnSpPr>
          <p:cNvPr id="46" name="直接箭头连接符 45">
            <a:extLst>
              <a:ext uri="{FF2B5EF4-FFF2-40B4-BE49-F238E27FC236}">
                <a16:creationId xmlns:a16="http://schemas.microsoft.com/office/drawing/2014/main" id="{613FFFAE-1F44-FD5C-5C54-F5D1761DE193}"/>
              </a:ext>
            </a:extLst>
          </p:cNvPr>
          <p:cNvCxnSpPr>
            <a:cxnSpLocks/>
          </p:cNvCxnSpPr>
          <p:nvPr/>
        </p:nvCxnSpPr>
        <p:spPr>
          <a:xfrm flipV="1">
            <a:off x="625789" y="1888514"/>
            <a:ext cx="0" cy="2535805"/>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7" name="直接箭头连接符 46">
            <a:extLst>
              <a:ext uri="{FF2B5EF4-FFF2-40B4-BE49-F238E27FC236}">
                <a16:creationId xmlns:a16="http://schemas.microsoft.com/office/drawing/2014/main" id="{CE9580DF-B4FE-E82B-E833-D0D46F6CD6E4}"/>
              </a:ext>
            </a:extLst>
          </p:cNvPr>
          <p:cNvCxnSpPr>
            <a:cxnSpLocks/>
          </p:cNvCxnSpPr>
          <p:nvPr/>
        </p:nvCxnSpPr>
        <p:spPr>
          <a:xfrm>
            <a:off x="625789" y="4424319"/>
            <a:ext cx="3637722"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52" name="文本框 51">
            <a:extLst>
              <a:ext uri="{FF2B5EF4-FFF2-40B4-BE49-F238E27FC236}">
                <a16:creationId xmlns:a16="http://schemas.microsoft.com/office/drawing/2014/main" id="{329D2C41-6420-3B62-D52D-CB62D1DD238E}"/>
              </a:ext>
            </a:extLst>
          </p:cNvPr>
          <p:cNvSpPr txBox="1"/>
          <p:nvPr/>
        </p:nvSpPr>
        <p:spPr>
          <a:xfrm rot="16200000">
            <a:off x="-729529" y="2820694"/>
            <a:ext cx="2181526" cy="369332"/>
          </a:xfrm>
          <a:prstGeom prst="rect">
            <a:avLst/>
          </a:prstGeom>
          <a:noFill/>
        </p:spPr>
        <p:txBody>
          <a:bodyPr wrap="square">
            <a:spAutoFit/>
          </a:bodyPr>
          <a:lstStyle/>
          <a:p>
            <a:r>
              <a:rPr lang="en-US" altLang="zh-CN" dirty="0"/>
              <a:t>Signal Intensity (SI)</a:t>
            </a:r>
          </a:p>
        </p:txBody>
      </p:sp>
      <p:sp>
        <p:nvSpPr>
          <p:cNvPr id="53" name="文本框 52">
            <a:extLst>
              <a:ext uri="{FF2B5EF4-FFF2-40B4-BE49-F238E27FC236}">
                <a16:creationId xmlns:a16="http://schemas.microsoft.com/office/drawing/2014/main" id="{F8162191-D2F7-A891-6FFD-8A9777ED0043}"/>
              </a:ext>
            </a:extLst>
          </p:cNvPr>
          <p:cNvSpPr txBox="1"/>
          <p:nvPr/>
        </p:nvSpPr>
        <p:spPr>
          <a:xfrm>
            <a:off x="3287448" y="4495314"/>
            <a:ext cx="720004" cy="369330"/>
          </a:xfrm>
          <a:prstGeom prst="rect">
            <a:avLst/>
          </a:prstGeom>
          <a:noFill/>
        </p:spPr>
        <p:txBody>
          <a:bodyPr wrap="square">
            <a:spAutoFit/>
          </a:bodyPr>
          <a:lstStyle/>
          <a:p>
            <a:r>
              <a:rPr lang="en-US" altLang="zh-CN" dirty="0"/>
              <a:t>Time</a:t>
            </a:r>
          </a:p>
        </p:txBody>
      </p:sp>
      <mc:AlternateContent xmlns:mc="http://schemas.openxmlformats.org/markup-compatibility/2006" xmlns:a14="http://schemas.microsoft.com/office/drawing/2010/main">
        <mc:Choice Requires="a14">
          <p:sp>
            <p:nvSpPr>
              <p:cNvPr id="54" name="文本框 53">
                <a:extLst>
                  <a:ext uri="{FF2B5EF4-FFF2-40B4-BE49-F238E27FC236}">
                    <a16:creationId xmlns:a16="http://schemas.microsoft.com/office/drawing/2014/main" id="{F88A0955-24B5-4084-3092-C40F3EB61C9A}"/>
                  </a:ext>
                </a:extLst>
              </p:cNvPr>
              <p:cNvSpPr txBox="1"/>
              <p:nvPr/>
            </p:nvSpPr>
            <p:spPr>
              <a:xfrm>
                <a:off x="682166" y="1671596"/>
                <a:ext cx="1623659" cy="49045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1" i="1" smtClean="0">
                          <a:latin typeface="Cambria Math" panose="02040503050406030204" pitchFamily="18" charset="0"/>
                        </a:rPr>
                        <m:t>𝑺𝑰</m:t>
                      </m:r>
                      <m:r>
                        <a:rPr lang="en-US" altLang="zh-CN" b="1" i="1" smtClean="0">
                          <a:latin typeface="Cambria Math" panose="02040503050406030204" pitchFamily="18" charset="0"/>
                        </a:rPr>
                        <m:t> ∝</m:t>
                      </m:r>
                      <m:r>
                        <a:rPr lang="en-US" altLang="zh-CN" b="1" i="1" smtClean="0">
                          <a:latin typeface="Cambria Math" panose="02040503050406030204" pitchFamily="18" charset="0"/>
                        </a:rPr>
                        <m:t>𝑨</m:t>
                      </m:r>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𝒆</m:t>
                          </m:r>
                        </m:e>
                        <m:sup>
                          <m:r>
                            <a:rPr lang="en-US" altLang="zh-CN" b="1" i="1" smtClean="0">
                              <a:latin typeface="Cambria Math" panose="02040503050406030204" pitchFamily="18" charset="0"/>
                            </a:rPr>
                            <m:t>−</m:t>
                          </m:r>
                          <m:f>
                            <m:fPr>
                              <m:ctrlPr>
                                <a:rPr lang="en-US" altLang="zh-CN" b="1" i="1" smtClean="0">
                                  <a:latin typeface="Cambria Math" panose="02040503050406030204" pitchFamily="18" charset="0"/>
                                </a:rPr>
                              </m:ctrlPr>
                            </m:fPr>
                            <m:num>
                              <m:r>
                                <a:rPr lang="en-US" altLang="zh-CN" b="1" i="1" smtClean="0">
                                  <a:latin typeface="Cambria Math" panose="02040503050406030204" pitchFamily="18" charset="0"/>
                                </a:rPr>
                                <m:t>𝒕</m:t>
                              </m:r>
                            </m:num>
                            <m:den>
                              <m:r>
                                <a:rPr lang="en-US" altLang="zh-CN" b="1" i="1" smtClean="0">
                                  <a:latin typeface="Cambria Math" panose="02040503050406030204" pitchFamily="18" charset="0"/>
                                </a:rPr>
                                <m:t>𝑻</m:t>
                              </m:r>
                              <m:r>
                                <a:rPr lang="en-US" altLang="zh-CN" b="1" i="1" smtClean="0">
                                  <a:latin typeface="Cambria Math" panose="02040503050406030204" pitchFamily="18" charset="0"/>
                                </a:rPr>
                                <m:t>𝟐</m:t>
                              </m:r>
                              <m:r>
                                <a:rPr lang="en-US" altLang="zh-CN" b="1" i="1" smtClean="0">
                                  <a:latin typeface="Cambria Math" panose="02040503050406030204" pitchFamily="18" charset="0"/>
                                </a:rPr>
                                <m:t>∗</m:t>
                              </m:r>
                            </m:den>
                          </m:f>
                        </m:sup>
                      </m:sSup>
                    </m:oMath>
                  </m:oMathPara>
                </a14:m>
                <a:endParaRPr lang="zh-CN" altLang="en-US" b="1" dirty="0"/>
              </a:p>
            </p:txBody>
          </p:sp>
        </mc:Choice>
        <mc:Fallback xmlns="">
          <p:sp>
            <p:nvSpPr>
              <p:cNvPr id="54" name="文本框 53">
                <a:extLst>
                  <a:ext uri="{FF2B5EF4-FFF2-40B4-BE49-F238E27FC236}">
                    <a16:creationId xmlns:a16="http://schemas.microsoft.com/office/drawing/2014/main" id="{F88A0955-24B5-4084-3092-C40F3EB61C9A}"/>
                  </a:ext>
                </a:extLst>
              </p:cNvPr>
              <p:cNvSpPr txBox="1">
                <a:spLocks noRot="1" noChangeAspect="1" noMove="1" noResize="1" noEditPoints="1" noAdjustHandles="1" noChangeArrowheads="1" noChangeShapeType="1" noTextEdit="1"/>
              </p:cNvSpPr>
              <p:nvPr/>
            </p:nvSpPr>
            <p:spPr>
              <a:xfrm>
                <a:off x="682166" y="1671596"/>
                <a:ext cx="1623659" cy="490455"/>
              </a:xfrm>
              <a:prstGeom prst="rect">
                <a:avLst/>
              </a:prstGeom>
              <a:blipFill>
                <a:blip r:embed="rId6"/>
                <a:stretch>
                  <a:fillRect/>
                </a:stretch>
              </a:blipFill>
            </p:spPr>
            <p:txBody>
              <a:bodyPr/>
              <a:lstStyle/>
              <a:p>
                <a:r>
                  <a:rPr lang="zh-CN" altLang="en-US">
                    <a:noFill/>
                  </a:rPr>
                  <a:t> </a:t>
                </a:r>
              </a:p>
            </p:txBody>
          </p:sp>
        </mc:Fallback>
      </mc:AlternateContent>
      <p:sp>
        <p:nvSpPr>
          <p:cNvPr id="67" name="文本框 66">
            <a:extLst>
              <a:ext uri="{FF2B5EF4-FFF2-40B4-BE49-F238E27FC236}">
                <a16:creationId xmlns:a16="http://schemas.microsoft.com/office/drawing/2014/main" id="{00ECE8FE-E9FF-7F9B-E8DD-E6154ECDEB44}"/>
              </a:ext>
            </a:extLst>
          </p:cNvPr>
          <p:cNvSpPr txBox="1"/>
          <p:nvPr/>
        </p:nvSpPr>
        <p:spPr>
          <a:xfrm>
            <a:off x="4100380" y="1541533"/>
            <a:ext cx="4110284" cy="646331"/>
          </a:xfrm>
          <a:prstGeom prst="rect">
            <a:avLst/>
          </a:prstGeom>
          <a:noFill/>
        </p:spPr>
        <p:txBody>
          <a:bodyPr wrap="square">
            <a:spAutoFit/>
          </a:bodyPr>
          <a:lstStyle/>
          <a:p>
            <a:r>
              <a:rPr lang="en-GB" altLang="zh-CN" sz="1800" dirty="0">
                <a:effectLst/>
                <a:latin typeface="+mj-lt"/>
                <a:ea typeface="等线" panose="02010600030101010101" pitchFamily="2" charset="-122"/>
              </a:rPr>
              <a:t>Multi-echo spoiled gradient recall </a:t>
            </a:r>
          </a:p>
          <a:p>
            <a:r>
              <a:rPr lang="en-GB" altLang="zh-CN" sz="1800" dirty="0">
                <a:effectLst/>
                <a:latin typeface="+mj-lt"/>
                <a:ea typeface="等线" panose="02010600030101010101" pitchFamily="2" charset="-122"/>
              </a:rPr>
              <a:t>(multi-echo SPGR) </a:t>
            </a:r>
            <a:endParaRPr lang="zh-CN" altLang="en-US" dirty="0">
              <a:latin typeface="+mj-lt"/>
            </a:endParaRPr>
          </a:p>
        </p:txBody>
      </p:sp>
      <p:sp>
        <p:nvSpPr>
          <p:cNvPr id="71" name="文本框 70">
            <a:extLst>
              <a:ext uri="{FF2B5EF4-FFF2-40B4-BE49-F238E27FC236}">
                <a16:creationId xmlns:a16="http://schemas.microsoft.com/office/drawing/2014/main" id="{D23BBB3A-7D83-9A61-BE4B-1DBD8899FEF9}"/>
              </a:ext>
            </a:extLst>
          </p:cNvPr>
          <p:cNvSpPr txBox="1"/>
          <p:nvPr/>
        </p:nvSpPr>
        <p:spPr>
          <a:xfrm>
            <a:off x="4287974" y="4250042"/>
            <a:ext cx="967470" cy="338554"/>
          </a:xfrm>
          <a:prstGeom prst="rect">
            <a:avLst/>
          </a:prstGeom>
          <a:noFill/>
        </p:spPr>
        <p:txBody>
          <a:bodyPr wrap="square">
            <a:spAutoFit/>
          </a:bodyPr>
          <a:lstStyle/>
          <a:p>
            <a:r>
              <a:rPr lang="en-GB" altLang="zh-CN" sz="1600" dirty="0">
                <a:effectLst/>
                <a:latin typeface="+mj-lt"/>
                <a:ea typeface="等线" panose="02010600030101010101" pitchFamily="2" charset="-122"/>
              </a:rPr>
              <a:t>TE = a</a:t>
            </a:r>
            <a:endParaRPr lang="zh-CN" altLang="en-US" sz="1600" dirty="0">
              <a:latin typeface="+mj-lt"/>
            </a:endParaRPr>
          </a:p>
        </p:txBody>
      </p:sp>
      <p:sp>
        <p:nvSpPr>
          <p:cNvPr id="72" name="文本框 71">
            <a:extLst>
              <a:ext uri="{FF2B5EF4-FFF2-40B4-BE49-F238E27FC236}">
                <a16:creationId xmlns:a16="http://schemas.microsoft.com/office/drawing/2014/main" id="{BE33425A-39C7-F2BB-9DE5-4BF1DC830DE0}"/>
              </a:ext>
            </a:extLst>
          </p:cNvPr>
          <p:cNvSpPr txBox="1"/>
          <p:nvPr/>
        </p:nvSpPr>
        <p:spPr>
          <a:xfrm>
            <a:off x="5136549" y="4424319"/>
            <a:ext cx="967470" cy="338554"/>
          </a:xfrm>
          <a:prstGeom prst="rect">
            <a:avLst/>
          </a:prstGeom>
          <a:noFill/>
        </p:spPr>
        <p:txBody>
          <a:bodyPr wrap="square">
            <a:spAutoFit/>
          </a:bodyPr>
          <a:lstStyle/>
          <a:p>
            <a:r>
              <a:rPr lang="en-GB" altLang="zh-CN" sz="1600" dirty="0">
                <a:effectLst/>
                <a:latin typeface="+mj-lt"/>
                <a:ea typeface="等线" panose="02010600030101010101" pitchFamily="2" charset="-122"/>
              </a:rPr>
              <a:t>TE = b</a:t>
            </a:r>
            <a:endParaRPr lang="zh-CN" altLang="en-US" sz="1600" dirty="0">
              <a:latin typeface="+mj-lt"/>
            </a:endParaRPr>
          </a:p>
        </p:txBody>
      </p:sp>
      <p:sp>
        <p:nvSpPr>
          <p:cNvPr id="73" name="椭圆 72">
            <a:extLst>
              <a:ext uri="{FF2B5EF4-FFF2-40B4-BE49-F238E27FC236}">
                <a16:creationId xmlns:a16="http://schemas.microsoft.com/office/drawing/2014/main" id="{9464ACA0-96A0-9407-99F9-7EF17AA0CE0B}"/>
              </a:ext>
            </a:extLst>
          </p:cNvPr>
          <p:cNvSpPr/>
          <p:nvPr/>
        </p:nvSpPr>
        <p:spPr>
          <a:xfrm>
            <a:off x="1040380" y="2663421"/>
            <a:ext cx="94276" cy="9427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74" name="椭圆 73">
            <a:extLst>
              <a:ext uri="{FF2B5EF4-FFF2-40B4-BE49-F238E27FC236}">
                <a16:creationId xmlns:a16="http://schemas.microsoft.com/office/drawing/2014/main" id="{791ED0A8-8C71-E433-1587-558716F99BED}"/>
              </a:ext>
            </a:extLst>
          </p:cNvPr>
          <p:cNvSpPr/>
          <p:nvPr/>
        </p:nvSpPr>
        <p:spPr>
          <a:xfrm>
            <a:off x="1409026" y="3163142"/>
            <a:ext cx="94276" cy="9427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75" name="椭圆 74">
            <a:extLst>
              <a:ext uri="{FF2B5EF4-FFF2-40B4-BE49-F238E27FC236}">
                <a16:creationId xmlns:a16="http://schemas.microsoft.com/office/drawing/2014/main" id="{D7517E36-B0F6-750C-FE86-4B6648FF1294}"/>
              </a:ext>
            </a:extLst>
          </p:cNvPr>
          <p:cNvSpPr/>
          <p:nvPr/>
        </p:nvSpPr>
        <p:spPr>
          <a:xfrm>
            <a:off x="1911205" y="3575542"/>
            <a:ext cx="94276" cy="9427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76" name="椭圆 75">
            <a:extLst>
              <a:ext uri="{FF2B5EF4-FFF2-40B4-BE49-F238E27FC236}">
                <a16:creationId xmlns:a16="http://schemas.microsoft.com/office/drawing/2014/main" id="{22CDC0F6-4A54-4389-84AD-51CFAF040E7C}"/>
              </a:ext>
            </a:extLst>
          </p:cNvPr>
          <p:cNvSpPr/>
          <p:nvPr/>
        </p:nvSpPr>
        <p:spPr>
          <a:xfrm>
            <a:off x="2514894" y="3865176"/>
            <a:ext cx="94276" cy="9427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80" name="文本框 79">
            <a:extLst>
              <a:ext uri="{FF2B5EF4-FFF2-40B4-BE49-F238E27FC236}">
                <a16:creationId xmlns:a16="http://schemas.microsoft.com/office/drawing/2014/main" id="{9CEEFC61-4ABF-28BC-FF1A-4D6320A5D814}"/>
              </a:ext>
            </a:extLst>
          </p:cNvPr>
          <p:cNvSpPr txBox="1"/>
          <p:nvPr/>
        </p:nvSpPr>
        <p:spPr>
          <a:xfrm rot="2190923">
            <a:off x="820759" y="4644692"/>
            <a:ext cx="969019" cy="338554"/>
          </a:xfrm>
          <a:prstGeom prst="rect">
            <a:avLst/>
          </a:prstGeom>
          <a:noFill/>
        </p:spPr>
        <p:txBody>
          <a:bodyPr wrap="square">
            <a:spAutoFit/>
          </a:bodyPr>
          <a:lstStyle/>
          <a:p>
            <a:r>
              <a:rPr lang="en-GB" altLang="zh-CN" sz="1600" dirty="0">
                <a:effectLst/>
                <a:latin typeface="+mj-lt"/>
                <a:ea typeface="等线" panose="02010600030101010101" pitchFamily="2" charset="-122"/>
              </a:rPr>
              <a:t>TE = a</a:t>
            </a:r>
            <a:endParaRPr lang="zh-CN" altLang="en-US" sz="1600" dirty="0">
              <a:latin typeface="+mj-lt"/>
            </a:endParaRPr>
          </a:p>
        </p:txBody>
      </p:sp>
      <p:sp>
        <p:nvSpPr>
          <p:cNvPr id="81" name="文本框 80">
            <a:extLst>
              <a:ext uri="{FF2B5EF4-FFF2-40B4-BE49-F238E27FC236}">
                <a16:creationId xmlns:a16="http://schemas.microsoft.com/office/drawing/2014/main" id="{2E42A314-2467-A6D8-2066-8D7B28F51758}"/>
              </a:ext>
            </a:extLst>
          </p:cNvPr>
          <p:cNvSpPr txBox="1"/>
          <p:nvPr/>
        </p:nvSpPr>
        <p:spPr>
          <a:xfrm rot="2190923">
            <a:off x="1285118" y="4632536"/>
            <a:ext cx="969020" cy="338554"/>
          </a:xfrm>
          <a:prstGeom prst="rect">
            <a:avLst/>
          </a:prstGeom>
          <a:noFill/>
        </p:spPr>
        <p:txBody>
          <a:bodyPr wrap="square">
            <a:spAutoFit/>
          </a:bodyPr>
          <a:lstStyle/>
          <a:p>
            <a:r>
              <a:rPr lang="en-GB" altLang="zh-CN" sz="1600" dirty="0">
                <a:effectLst/>
                <a:latin typeface="+mj-lt"/>
                <a:ea typeface="等线" panose="02010600030101010101" pitchFamily="2" charset="-122"/>
              </a:rPr>
              <a:t>TE = b</a:t>
            </a:r>
            <a:endParaRPr lang="zh-CN" altLang="en-US" sz="1600" dirty="0">
              <a:latin typeface="+mj-lt"/>
            </a:endParaRPr>
          </a:p>
        </p:txBody>
      </p:sp>
      <p:cxnSp>
        <p:nvCxnSpPr>
          <p:cNvPr id="83" name="直接连接符 82">
            <a:extLst>
              <a:ext uri="{FF2B5EF4-FFF2-40B4-BE49-F238E27FC236}">
                <a16:creationId xmlns:a16="http://schemas.microsoft.com/office/drawing/2014/main" id="{C6F385F9-FD16-B6E3-0AF7-FF6E9BF0E9B9}"/>
              </a:ext>
            </a:extLst>
          </p:cNvPr>
          <p:cNvCxnSpPr>
            <a:cxnSpLocks/>
          </p:cNvCxnSpPr>
          <p:nvPr/>
        </p:nvCxnSpPr>
        <p:spPr>
          <a:xfrm>
            <a:off x="4112822" y="2582651"/>
            <a:ext cx="3845241" cy="39600"/>
          </a:xfrm>
          <a:prstGeom prst="line">
            <a:avLst/>
          </a:prstGeom>
        </p:spPr>
        <p:style>
          <a:lnRef idx="2">
            <a:schemeClr val="accent1"/>
          </a:lnRef>
          <a:fillRef idx="0">
            <a:schemeClr val="accent1"/>
          </a:fillRef>
          <a:effectRef idx="1">
            <a:schemeClr val="accent1"/>
          </a:effectRef>
          <a:fontRef idx="minor">
            <a:schemeClr val="tx1"/>
          </a:fontRef>
        </p:style>
      </p:cxnSp>
      <p:sp>
        <p:nvSpPr>
          <p:cNvPr id="86" name="矩形 85">
            <a:extLst>
              <a:ext uri="{FF2B5EF4-FFF2-40B4-BE49-F238E27FC236}">
                <a16:creationId xmlns:a16="http://schemas.microsoft.com/office/drawing/2014/main" id="{B5D4D3E2-50EB-29A3-6081-A5FD53A5F516}"/>
              </a:ext>
            </a:extLst>
          </p:cNvPr>
          <p:cNvSpPr/>
          <p:nvPr/>
        </p:nvSpPr>
        <p:spPr>
          <a:xfrm>
            <a:off x="4313398" y="2273629"/>
            <a:ext cx="99391" cy="30902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cxnSp>
        <p:nvCxnSpPr>
          <p:cNvPr id="88" name="直接箭头连接符 87">
            <a:extLst>
              <a:ext uri="{FF2B5EF4-FFF2-40B4-BE49-F238E27FC236}">
                <a16:creationId xmlns:a16="http://schemas.microsoft.com/office/drawing/2014/main" id="{CB929F04-E299-ECAD-5BBC-82D4388953AF}"/>
              </a:ext>
            </a:extLst>
          </p:cNvPr>
          <p:cNvCxnSpPr/>
          <p:nvPr/>
        </p:nvCxnSpPr>
        <p:spPr>
          <a:xfrm>
            <a:off x="4987546" y="2232512"/>
            <a:ext cx="0" cy="350139"/>
          </a:xfrm>
          <a:prstGeom prst="straightConnector1">
            <a:avLst/>
          </a:prstGeom>
          <a:ln w="38100" cap="flat" cmpd="sng" algn="ctr">
            <a:solidFill>
              <a:srgbClr val="00B05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9" name="直接箭头连接符 88">
            <a:extLst>
              <a:ext uri="{FF2B5EF4-FFF2-40B4-BE49-F238E27FC236}">
                <a16:creationId xmlns:a16="http://schemas.microsoft.com/office/drawing/2014/main" id="{0BB8DFD1-4D0E-EBA9-6507-ED45B2796DF7}"/>
              </a:ext>
            </a:extLst>
          </p:cNvPr>
          <p:cNvCxnSpPr/>
          <p:nvPr/>
        </p:nvCxnSpPr>
        <p:spPr>
          <a:xfrm>
            <a:off x="5548021" y="2232512"/>
            <a:ext cx="0" cy="350139"/>
          </a:xfrm>
          <a:prstGeom prst="straightConnector1">
            <a:avLst/>
          </a:prstGeom>
          <a:ln w="38100" cap="flat" cmpd="sng" algn="ctr">
            <a:solidFill>
              <a:srgbClr val="00B05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0" name="直接箭头连接符 89">
            <a:extLst>
              <a:ext uri="{FF2B5EF4-FFF2-40B4-BE49-F238E27FC236}">
                <a16:creationId xmlns:a16="http://schemas.microsoft.com/office/drawing/2014/main" id="{0ECDDB11-B67F-38A6-9179-73DCB2D1A2A0}"/>
              </a:ext>
            </a:extLst>
          </p:cNvPr>
          <p:cNvCxnSpPr/>
          <p:nvPr/>
        </p:nvCxnSpPr>
        <p:spPr>
          <a:xfrm>
            <a:off x="6053063" y="2232512"/>
            <a:ext cx="0" cy="350139"/>
          </a:xfrm>
          <a:prstGeom prst="straightConnector1">
            <a:avLst/>
          </a:prstGeom>
          <a:ln w="38100" cap="flat" cmpd="sng" algn="ctr">
            <a:solidFill>
              <a:srgbClr val="00B05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1" name="直接箭头连接符 90">
            <a:extLst>
              <a:ext uri="{FF2B5EF4-FFF2-40B4-BE49-F238E27FC236}">
                <a16:creationId xmlns:a16="http://schemas.microsoft.com/office/drawing/2014/main" id="{B027ADFD-C3BC-AC49-57AC-945976E2C860}"/>
              </a:ext>
            </a:extLst>
          </p:cNvPr>
          <p:cNvCxnSpPr/>
          <p:nvPr/>
        </p:nvCxnSpPr>
        <p:spPr>
          <a:xfrm>
            <a:off x="6609995" y="2232512"/>
            <a:ext cx="0" cy="350139"/>
          </a:xfrm>
          <a:prstGeom prst="straightConnector1">
            <a:avLst/>
          </a:prstGeom>
          <a:ln w="38100" cap="flat" cmpd="sng" algn="ctr">
            <a:solidFill>
              <a:srgbClr val="00B05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92" name="矩形 91">
            <a:extLst>
              <a:ext uri="{FF2B5EF4-FFF2-40B4-BE49-F238E27FC236}">
                <a16:creationId xmlns:a16="http://schemas.microsoft.com/office/drawing/2014/main" id="{82DEE265-268B-82A6-7D9F-9F3BC7254B6C}"/>
              </a:ext>
            </a:extLst>
          </p:cNvPr>
          <p:cNvSpPr/>
          <p:nvPr/>
        </p:nvSpPr>
        <p:spPr>
          <a:xfrm>
            <a:off x="6907820" y="2269531"/>
            <a:ext cx="99391" cy="30902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93" name="文本框 92">
            <a:extLst>
              <a:ext uri="{FF2B5EF4-FFF2-40B4-BE49-F238E27FC236}">
                <a16:creationId xmlns:a16="http://schemas.microsoft.com/office/drawing/2014/main" id="{DC525D5B-404B-63FB-657E-1D990048EDB3}"/>
              </a:ext>
            </a:extLst>
          </p:cNvPr>
          <p:cNvSpPr txBox="1"/>
          <p:nvPr/>
        </p:nvSpPr>
        <p:spPr>
          <a:xfrm>
            <a:off x="7058114" y="2256566"/>
            <a:ext cx="1217983" cy="338554"/>
          </a:xfrm>
          <a:prstGeom prst="rect">
            <a:avLst/>
          </a:prstGeom>
          <a:noFill/>
        </p:spPr>
        <p:txBody>
          <a:bodyPr wrap="square">
            <a:spAutoFit/>
          </a:bodyPr>
          <a:lstStyle/>
          <a:p>
            <a:r>
              <a:rPr lang="en-GB" altLang="zh-CN" sz="1600" dirty="0">
                <a:latin typeface="+mj-lt"/>
                <a:ea typeface="等线" panose="02010600030101010101" pitchFamily="2" charset="-122"/>
              </a:rPr>
              <a:t>r</a:t>
            </a:r>
            <a:r>
              <a:rPr lang="en-GB" altLang="zh-CN" sz="1600" dirty="0">
                <a:effectLst/>
                <a:latin typeface="+mj-lt"/>
                <a:ea typeface="等线" panose="02010600030101010101" pitchFamily="2" charset="-122"/>
              </a:rPr>
              <a:t>epeat…</a:t>
            </a:r>
            <a:endParaRPr lang="zh-CN" altLang="en-US" sz="1600" dirty="0">
              <a:latin typeface="+mj-lt"/>
            </a:endParaRPr>
          </a:p>
        </p:txBody>
      </p:sp>
      <p:pic>
        <p:nvPicPr>
          <p:cNvPr id="99" name="图片 98" descr="图片包含 图标&#10;&#10;描述已自动生成">
            <a:extLst>
              <a:ext uri="{FF2B5EF4-FFF2-40B4-BE49-F238E27FC236}">
                <a16:creationId xmlns:a16="http://schemas.microsoft.com/office/drawing/2014/main" id="{0981169C-8B62-729E-F464-0AFB33B11489}"/>
              </a:ext>
            </a:extLst>
          </p:cNvPr>
          <p:cNvPicPr>
            <a:picLocks noChangeAspect="1"/>
          </p:cNvPicPr>
          <p:nvPr/>
        </p:nvPicPr>
        <p:blipFill rotWithShape="1">
          <a:blip r:embed="rId7"/>
          <a:srcRect l="14086" t="13104" r="11692" b="13129"/>
          <a:stretch/>
        </p:blipFill>
        <p:spPr>
          <a:xfrm>
            <a:off x="4340514" y="2758806"/>
            <a:ext cx="1449443" cy="1440565"/>
          </a:xfrm>
          <a:prstGeom prst="rect">
            <a:avLst/>
          </a:prstGeom>
          <a:ln w="19050">
            <a:solidFill>
              <a:srgbClr val="FF0000"/>
            </a:solidFill>
          </a:ln>
        </p:spPr>
      </p:pic>
    </p:spTree>
    <p:extLst>
      <p:ext uri="{BB962C8B-B14F-4D97-AF65-F5344CB8AC3E}">
        <p14:creationId xmlns:p14="http://schemas.microsoft.com/office/powerpoint/2010/main" val="33342401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7" name="图片 106" descr="形状&#10;&#10;中度可信度描述已自动生成">
            <a:extLst>
              <a:ext uri="{FF2B5EF4-FFF2-40B4-BE49-F238E27FC236}">
                <a16:creationId xmlns:a16="http://schemas.microsoft.com/office/drawing/2014/main" id="{1EF87CB3-0181-FB15-73A3-719BCCB687CD}"/>
              </a:ext>
            </a:extLst>
          </p:cNvPr>
          <p:cNvPicPr>
            <a:picLocks noChangeAspect="1"/>
          </p:cNvPicPr>
          <p:nvPr/>
        </p:nvPicPr>
        <p:blipFill rotWithShape="1">
          <a:blip r:embed="rId3"/>
          <a:srcRect l="14202" t="13050" r="13200" b="12590"/>
          <a:stretch/>
        </p:blipFill>
        <p:spPr>
          <a:xfrm>
            <a:off x="6907820" y="3243612"/>
            <a:ext cx="1417708" cy="1452137"/>
          </a:xfrm>
          <a:prstGeom prst="rect">
            <a:avLst/>
          </a:prstGeom>
        </p:spPr>
      </p:pic>
      <p:pic>
        <p:nvPicPr>
          <p:cNvPr id="103" name="图片 102" descr="图片包含 形状&#10;&#10;描述已自动生成">
            <a:extLst>
              <a:ext uri="{FF2B5EF4-FFF2-40B4-BE49-F238E27FC236}">
                <a16:creationId xmlns:a16="http://schemas.microsoft.com/office/drawing/2014/main" id="{FF839C4D-43CF-0A85-C624-FF6F50091B4C}"/>
              </a:ext>
            </a:extLst>
          </p:cNvPr>
          <p:cNvPicPr>
            <a:picLocks noChangeAspect="1"/>
          </p:cNvPicPr>
          <p:nvPr/>
        </p:nvPicPr>
        <p:blipFill rotWithShape="1">
          <a:blip r:embed="rId4"/>
          <a:srcRect l="14036" t="13051" r="11415" b="13181"/>
          <a:stretch/>
        </p:blipFill>
        <p:spPr>
          <a:xfrm>
            <a:off x="6084644" y="3069524"/>
            <a:ext cx="1455809" cy="1440565"/>
          </a:xfrm>
          <a:prstGeom prst="rect">
            <a:avLst/>
          </a:prstGeom>
        </p:spPr>
      </p:pic>
      <p:pic>
        <p:nvPicPr>
          <p:cNvPr id="101" name="图片 100" descr="图片包含 图标&#10;&#10;描述已自动生成">
            <a:extLst>
              <a:ext uri="{FF2B5EF4-FFF2-40B4-BE49-F238E27FC236}">
                <a16:creationId xmlns:a16="http://schemas.microsoft.com/office/drawing/2014/main" id="{33BD7CA7-DD73-0589-9B1C-CC454FEEFE55}"/>
              </a:ext>
            </a:extLst>
          </p:cNvPr>
          <p:cNvPicPr>
            <a:picLocks noChangeAspect="1"/>
          </p:cNvPicPr>
          <p:nvPr/>
        </p:nvPicPr>
        <p:blipFill rotWithShape="1">
          <a:blip r:embed="rId5"/>
          <a:srcRect l="14636" t="11812" r="11692" b="12685"/>
          <a:stretch/>
        </p:blipFill>
        <p:spPr>
          <a:xfrm>
            <a:off x="5218184" y="2895925"/>
            <a:ext cx="1438684" cy="1474435"/>
          </a:xfrm>
          <a:prstGeom prst="rect">
            <a:avLst/>
          </a:prstGeom>
          <a:ln w="19050">
            <a:solidFill>
              <a:srgbClr val="0085CA"/>
            </a:solidFill>
          </a:ln>
        </p:spPr>
      </p:pic>
      <p:sp>
        <p:nvSpPr>
          <p:cNvPr id="2" name="文本占位符 1">
            <a:extLst>
              <a:ext uri="{FF2B5EF4-FFF2-40B4-BE49-F238E27FC236}">
                <a16:creationId xmlns:a16="http://schemas.microsoft.com/office/drawing/2014/main" id="{978E1FAF-3C9A-3C26-6E1B-3360AEDAAFA7}"/>
              </a:ext>
            </a:extLst>
          </p:cNvPr>
          <p:cNvSpPr>
            <a:spLocks noGrp="1"/>
          </p:cNvSpPr>
          <p:nvPr>
            <p:ph type="body" sz="quarter" idx="10"/>
          </p:nvPr>
        </p:nvSpPr>
        <p:spPr/>
        <p:txBody>
          <a:bodyPr/>
          <a:lstStyle/>
          <a:p>
            <a:r>
              <a:rPr lang="en-US" altLang="zh-CN" dirty="0"/>
              <a:t>Background introduction</a:t>
            </a:r>
            <a:endParaRPr lang="zh-CN" altLang="en-US" dirty="0"/>
          </a:p>
        </p:txBody>
      </p:sp>
      <p:sp>
        <p:nvSpPr>
          <p:cNvPr id="15" name="文本框 14">
            <a:extLst>
              <a:ext uri="{FF2B5EF4-FFF2-40B4-BE49-F238E27FC236}">
                <a16:creationId xmlns:a16="http://schemas.microsoft.com/office/drawing/2014/main" id="{AA1D1C23-5340-1213-1D15-428B05CF72FE}"/>
              </a:ext>
            </a:extLst>
          </p:cNvPr>
          <p:cNvSpPr txBox="1"/>
          <p:nvPr/>
        </p:nvSpPr>
        <p:spPr>
          <a:xfrm>
            <a:off x="4100379" y="1088979"/>
            <a:ext cx="4175718" cy="369332"/>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US" altLang="zh-CN" dirty="0"/>
              <a:t>Gold-standard T2* mapping technique </a:t>
            </a:r>
          </a:p>
        </p:txBody>
      </p:sp>
      <p:cxnSp>
        <p:nvCxnSpPr>
          <p:cNvPr id="13" name="直接连接符 12">
            <a:extLst>
              <a:ext uri="{FF2B5EF4-FFF2-40B4-BE49-F238E27FC236}">
                <a16:creationId xmlns:a16="http://schemas.microsoft.com/office/drawing/2014/main" id="{7059ACD4-3250-308F-BC4A-1B42865E991D}"/>
              </a:ext>
            </a:extLst>
          </p:cNvPr>
          <p:cNvCxnSpPr>
            <a:cxnSpLocks/>
          </p:cNvCxnSpPr>
          <p:nvPr/>
        </p:nvCxnSpPr>
        <p:spPr>
          <a:xfrm>
            <a:off x="1104565" y="2708002"/>
            <a:ext cx="30091" cy="1689507"/>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EBE9C0AD-76FB-66BE-5B54-D4BFFA5D8D8E}"/>
              </a:ext>
            </a:extLst>
          </p:cNvPr>
          <p:cNvCxnSpPr>
            <a:cxnSpLocks/>
          </p:cNvCxnSpPr>
          <p:nvPr/>
        </p:nvCxnSpPr>
        <p:spPr>
          <a:xfrm flipH="1" flipV="1">
            <a:off x="646307" y="2743582"/>
            <a:ext cx="428441" cy="15224"/>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9EE32057-CF64-8F72-AFAD-CFF8F4D49721}"/>
              </a:ext>
            </a:extLst>
          </p:cNvPr>
          <p:cNvCxnSpPr>
            <a:cxnSpLocks/>
          </p:cNvCxnSpPr>
          <p:nvPr/>
        </p:nvCxnSpPr>
        <p:spPr>
          <a:xfrm flipH="1">
            <a:off x="660631" y="3210222"/>
            <a:ext cx="824259" cy="0"/>
          </a:xfrm>
          <a:prstGeom prst="line">
            <a:avLst/>
          </a:prstGeom>
          <a:ln w="28575">
            <a:solidFill>
              <a:schemeClr val="accent1">
                <a:lumMod val="60000"/>
                <a:lumOff val="4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6F4A19F5-6B09-B0C4-29E6-7AD2CEAECAE4}"/>
              </a:ext>
            </a:extLst>
          </p:cNvPr>
          <p:cNvCxnSpPr>
            <a:cxnSpLocks/>
            <a:stCxn id="74" idx="5"/>
          </p:cNvCxnSpPr>
          <p:nvPr/>
        </p:nvCxnSpPr>
        <p:spPr>
          <a:xfrm>
            <a:off x="1489496" y="3243612"/>
            <a:ext cx="9001" cy="1213559"/>
          </a:xfrm>
          <a:prstGeom prst="line">
            <a:avLst/>
          </a:prstGeom>
          <a:ln w="28575">
            <a:solidFill>
              <a:schemeClr val="accent1">
                <a:lumMod val="60000"/>
                <a:lumOff val="4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26" name="文本框 25">
            <a:extLst>
              <a:ext uri="{FF2B5EF4-FFF2-40B4-BE49-F238E27FC236}">
                <a16:creationId xmlns:a16="http://schemas.microsoft.com/office/drawing/2014/main" id="{E84F88D2-27F8-0B5F-C73B-BC514BA500D4}"/>
              </a:ext>
            </a:extLst>
          </p:cNvPr>
          <p:cNvSpPr txBox="1"/>
          <p:nvPr/>
        </p:nvSpPr>
        <p:spPr>
          <a:xfrm>
            <a:off x="409302" y="1084132"/>
            <a:ext cx="2899955" cy="369332"/>
          </a:xfrm>
          <a:prstGeom prst="rect">
            <a:avLst/>
          </a:prstGeom>
          <a:noFill/>
        </p:spPr>
        <p:txBody>
          <a:bodyPr wrap="square" rtlCol="0">
            <a:spAutoFit/>
          </a:bodyPr>
          <a:lstStyle/>
          <a:p>
            <a:r>
              <a:rPr lang="en-US" altLang="zh-CN" b="1" dirty="0"/>
              <a:t>What is T2*?</a:t>
            </a:r>
          </a:p>
        </p:txBody>
      </p:sp>
      <p:sp>
        <p:nvSpPr>
          <p:cNvPr id="44" name="任意多边形: 形状 43">
            <a:extLst>
              <a:ext uri="{FF2B5EF4-FFF2-40B4-BE49-F238E27FC236}">
                <a16:creationId xmlns:a16="http://schemas.microsoft.com/office/drawing/2014/main" id="{C9961C58-AA5B-7321-864A-2ECC391FD881}"/>
              </a:ext>
            </a:extLst>
          </p:cNvPr>
          <p:cNvSpPr/>
          <p:nvPr/>
        </p:nvSpPr>
        <p:spPr>
          <a:xfrm>
            <a:off x="660631" y="2070786"/>
            <a:ext cx="3325043" cy="2025338"/>
          </a:xfrm>
          <a:custGeom>
            <a:avLst/>
            <a:gdLst>
              <a:gd name="connsiteX0" fmla="*/ 0 w 2912166"/>
              <a:gd name="connsiteY0" fmla="*/ 0 h 1848679"/>
              <a:gd name="connsiteX1" fmla="*/ 278296 w 2912166"/>
              <a:gd name="connsiteY1" fmla="*/ 506896 h 1848679"/>
              <a:gd name="connsiteX2" fmla="*/ 536713 w 2912166"/>
              <a:gd name="connsiteY2" fmla="*/ 904461 h 1848679"/>
              <a:gd name="connsiteX3" fmla="*/ 934279 w 2912166"/>
              <a:gd name="connsiteY3" fmla="*/ 1302026 h 1848679"/>
              <a:gd name="connsiteX4" fmla="*/ 1401418 w 2912166"/>
              <a:gd name="connsiteY4" fmla="*/ 1610139 h 1848679"/>
              <a:gd name="connsiteX5" fmla="*/ 1838739 w 2912166"/>
              <a:gd name="connsiteY5" fmla="*/ 1739348 h 1848679"/>
              <a:gd name="connsiteX6" fmla="*/ 2256183 w 2912166"/>
              <a:gd name="connsiteY6" fmla="*/ 1808922 h 1848679"/>
              <a:gd name="connsiteX7" fmla="*/ 2623931 w 2912166"/>
              <a:gd name="connsiteY7" fmla="*/ 1828800 h 1848679"/>
              <a:gd name="connsiteX8" fmla="*/ 2912166 w 2912166"/>
              <a:gd name="connsiteY8" fmla="*/ 1848679 h 1848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12166" h="1848679">
                <a:moveTo>
                  <a:pt x="0" y="0"/>
                </a:moveTo>
                <a:cubicBezTo>
                  <a:pt x="94422" y="178076"/>
                  <a:pt x="188844" y="356153"/>
                  <a:pt x="278296" y="506896"/>
                </a:cubicBezTo>
                <a:cubicBezTo>
                  <a:pt x="367748" y="657640"/>
                  <a:pt x="427383" y="771939"/>
                  <a:pt x="536713" y="904461"/>
                </a:cubicBezTo>
                <a:cubicBezTo>
                  <a:pt x="646043" y="1036983"/>
                  <a:pt x="790162" y="1184413"/>
                  <a:pt x="934279" y="1302026"/>
                </a:cubicBezTo>
                <a:cubicBezTo>
                  <a:pt x="1078396" y="1419639"/>
                  <a:pt x="1250675" y="1537252"/>
                  <a:pt x="1401418" y="1610139"/>
                </a:cubicBezTo>
                <a:cubicBezTo>
                  <a:pt x="1552161" y="1683026"/>
                  <a:pt x="1696278" y="1706217"/>
                  <a:pt x="1838739" y="1739348"/>
                </a:cubicBezTo>
                <a:cubicBezTo>
                  <a:pt x="1981200" y="1772479"/>
                  <a:pt x="2125318" y="1794013"/>
                  <a:pt x="2256183" y="1808922"/>
                </a:cubicBezTo>
                <a:cubicBezTo>
                  <a:pt x="2387048" y="1823831"/>
                  <a:pt x="2623931" y="1828800"/>
                  <a:pt x="2623931" y="1828800"/>
                </a:cubicBezTo>
                <a:lnTo>
                  <a:pt x="2912166" y="1848679"/>
                </a:lnTo>
              </a:path>
            </a:pathLst>
          </a:custGeom>
          <a:ln/>
        </p:spPr>
        <p:style>
          <a:lnRef idx="2">
            <a:schemeClr val="accent2"/>
          </a:lnRef>
          <a:fillRef idx="0">
            <a:schemeClr val="accent2"/>
          </a:fillRef>
          <a:effectRef idx="1">
            <a:schemeClr val="accent2"/>
          </a:effectRef>
          <a:fontRef idx="minor">
            <a:schemeClr val="tx1"/>
          </a:fontRef>
        </p:style>
        <p:txBody>
          <a:bodyPr rtlCol="0" anchor="ctr"/>
          <a:lstStyle/>
          <a:p>
            <a:pPr algn="ctr"/>
            <a:endParaRPr lang="zh-CN" altLang="en-US" dirty="0"/>
          </a:p>
        </p:txBody>
      </p:sp>
      <p:cxnSp>
        <p:nvCxnSpPr>
          <p:cNvPr id="46" name="直接箭头连接符 45">
            <a:extLst>
              <a:ext uri="{FF2B5EF4-FFF2-40B4-BE49-F238E27FC236}">
                <a16:creationId xmlns:a16="http://schemas.microsoft.com/office/drawing/2014/main" id="{613FFFAE-1F44-FD5C-5C54-F5D1761DE193}"/>
              </a:ext>
            </a:extLst>
          </p:cNvPr>
          <p:cNvCxnSpPr>
            <a:cxnSpLocks/>
          </p:cNvCxnSpPr>
          <p:nvPr/>
        </p:nvCxnSpPr>
        <p:spPr>
          <a:xfrm flipV="1">
            <a:off x="625789" y="1888514"/>
            <a:ext cx="0" cy="2535805"/>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7" name="直接箭头连接符 46">
            <a:extLst>
              <a:ext uri="{FF2B5EF4-FFF2-40B4-BE49-F238E27FC236}">
                <a16:creationId xmlns:a16="http://schemas.microsoft.com/office/drawing/2014/main" id="{CE9580DF-B4FE-E82B-E833-D0D46F6CD6E4}"/>
              </a:ext>
            </a:extLst>
          </p:cNvPr>
          <p:cNvCxnSpPr>
            <a:cxnSpLocks/>
          </p:cNvCxnSpPr>
          <p:nvPr/>
        </p:nvCxnSpPr>
        <p:spPr>
          <a:xfrm>
            <a:off x="625789" y="4424319"/>
            <a:ext cx="3637722"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52" name="文本框 51">
            <a:extLst>
              <a:ext uri="{FF2B5EF4-FFF2-40B4-BE49-F238E27FC236}">
                <a16:creationId xmlns:a16="http://schemas.microsoft.com/office/drawing/2014/main" id="{329D2C41-6420-3B62-D52D-CB62D1DD238E}"/>
              </a:ext>
            </a:extLst>
          </p:cNvPr>
          <p:cNvSpPr txBox="1"/>
          <p:nvPr/>
        </p:nvSpPr>
        <p:spPr>
          <a:xfrm rot="16200000">
            <a:off x="-729529" y="2820694"/>
            <a:ext cx="2181526" cy="369332"/>
          </a:xfrm>
          <a:prstGeom prst="rect">
            <a:avLst/>
          </a:prstGeom>
          <a:noFill/>
        </p:spPr>
        <p:txBody>
          <a:bodyPr wrap="square">
            <a:spAutoFit/>
          </a:bodyPr>
          <a:lstStyle/>
          <a:p>
            <a:r>
              <a:rPr lang="en-US" altLang="zh-CN" dirty="0"/>
              <a:t>Signal Intensity (SI)</a:t>
            </a:r>
          </a:p>
        </p:txBody>
      </p:sp>
      <p:sp>
        <p:nvSpPr>
          <p:cNvPr id="53" name="文本框 52">
            <a:extLst>
              <a:ext uri="{FF2B5EF4-FFF2-40B4-BE49-F238E27FC236}">
                <a16:creationId xmlns:a16="http://schemas.microsoft.com/office/drawing/2014/main" id="{F8162191-D2F7-A891-6FFD-8A9777ED0043}"/>
              </a:ext>
            </a:extLst>
          </p:cNvPr>
          <p:cNvSpPr txBox="1"/>
          <p:nvPr/>
        </p:nvSpPr>
        <p:spPr>
          <a:xfrm>
            <a:off x="2078007" y="4536637"/>
            <a:ext cx="720004" cy="369330"/>
          </a:xfrm>
          <a:prstGeom prst="rect">
            <a:avLst/>
          </a:prstGeom>
          <a:noFill/>
        </p:spPr>
        <p:txBody>
          <a:bodyPr wrap="square">
            <a:spAutoFit/>
          </a:bodyPr>
          <a:lstStyle/>
          <a:p>
            <a:r>
              <a:rPr lang="en-US" altLang="zh-CN" dirty="0"/>
              <a:t>Time</a:t>
            </a:r>
          </a:p>
        </p:txBody>
      </p:sp>
      <mc:AlternateContent xmlns:mc="http://schemas.openxmlformats.org/markup-compatibility/2006" xmlns:a14="http://schemas.microsoft.com/office/drawing/2010/main">
        <mc:Choice Requires="a14">
          <p:sp>
            <p:nvSpPr>
              <p:cNvPr id="54" name="文本框 53">
                <a:extLst>
                  <a:ext uri="{FF2B5EF4-FFF2-40B4-BE49-F238E27FC236}">
                    <a16:creationId xmlns:a16="http://schemas.microsoft.com/office/drawing/2014/main" id="{F88A0955-24B5-4084-3092-C40F3EB61C9A}"/>
                  </a:ext>
                </a:extLst>
              </p:cNvPr>
              <p:cNvSpPr txBox="1"/>
              <p:nvPr/>
            </p:nvSpPr>
            <p:spPr>
              <a:xfrm>
                <a:off x="682166" y="1671596"/>
                <a:ext cx="1623659" cy="49045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1" i="1" smtClean="0">
                          <a:latin typeface="Cambria Math" panose="02040503050406030204" pitchFamily="18" charset="0"/>
                        </a:rPr>
                        <m:t>𝑺𝑰</m:t>
                      </m:r>
                      <m:r>
                        <a:rPr lang="en-US" altLang="zh-CN" b="1" i="1" smtClean="0">
                          <a:latin typeface="Cambria Math" panose="02040503050406030204" pitchFamily="18" charset="0"/>
                        </a:rPr>
                        <m:t> ∝</m:t>
                      </m:r>
                      <m:r>
                        <a:rPr lang="en-US" altLang="zh-CN" b="1" i="1" smtClean="0">
                          <a:latin typeface="Cambria Math" panose="02040503050406030204" pitchFamily="18" charset="0"/>
                        </a:rPr>
                        <m:t>𝑨</m:t>
                      </m:r>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𝒆</m:t>
                          </m:r>
                        </m:e>
                        <m:sup>
                          <m:r>
                            <a:rPr lang="en-US" altLang="zh-CN" b="1" i="1" smtClean="0">
                              <a:latin typeface="Cambria Math" panose="02040503050406030204" pitchFamily="18" charset="0"/>
                            </a:rPr>
                            <m:t>−</m:t>
                          </m:r>
                          <m:f>
                            <m:fPr>
                              <m:ctrlPr>
                                <a:rPr lang="en-US" altLang="zh-CN" b="1" i="1" smtClean="0">
                                  <a:latin typeface="Cambria Math" panose="02040503050406030204" pitchFamily="18" charset="0"/>
                                </a:rPr>
                              </m:ctrlPr>
                            </m:fPr>
                            <m:num>
                              <m:r>
                                <a:rPr lang="en-US" altLang="zh-CN" b="1" i="1" smtClean="0">
                                  <a:latin typeface="Cambria Math" panose="02040503050406030204" pitchFamily="18" charset="0"/>
                                </a:rPr>
                                <m:t>𝒕</m:t>
                              </m:r>
                            </m:num>
                            <m:den>
                              <m:r>
                                <a:rPr lang="en-US" altLang="zh-CN" b="1" i="1" smtClean="0">
                                  <a:latin typeface="Cambria Math" panose="02040503050406030204" pitchFamily="18" charset="0"/>
                                </a:rPr>
                                <m:t>𝑻</m:t>
                              </m:r>
                              <m:r>
                                <a:rPr lang="en-US" altLang="zh-CN" b="1" i="1" smtClean="0">
                                  <a:latin typeface="Cambria Math" panose="02040503050406030204" pitchFamily="18" charset="0"/>
                                </a:rPr>
                                <m:t>𝟐</m:t>
                              </m:r>
                              <m:r>
                                <a:rPr lang="en-US" altLang="zh-CN" b="1" i="1" smtClean="0">
                                  <a:latin typeface="Cambria Math" panose="02040503050406030204" pitchFamily="18" charset="0"/>
                                </a:rPr>
                                <m:t>∗</m:t>
                              </m:r>
                            </m:den>
                          </m:f>
                        </m:sup>
                      </m:sSup>
                    </m:oMath>
                  </m:oMathPara>
                </a14:m>
                <a:endParaRPr lang="zh-CN" altLang="en-US" b="1" dirty="0"/>
              </a:p>
            </p:txBody>
          </p:sp>
        </mc:Choice>
        <mc:Fallback xmlns="">
          <p:sp>
            <p:nvSpPr>
              <p:cNvPr id="54" name="文本框 53">
                <a:extLst>
                  <a:ext uri="{FF2B5EF4-FFF2-40B4-BE49-F238E27FC236}">
                    <a16:creationId xmlns:a16="http://schemas.microsoft.com/office/drawing/2014/main" id="{F88A0955-24B5-4084-3092-C40F3EB61C9A}"/>
                  </a:ext>
                </a:extLst>
              </p:cNvPr>
              <p:cNvSpPr txBox="1">
                <a:spLocks noRot="1" noChangeAspect="1" noMove="1" noResize="1" noEditPoints="1" noAdjustHandles="1" noChangeArrowheads="1" noChangeShapeType="1" noTextEdit="1"/>
              </p:cNvSpPr>
              <p:nvPr/>
            </p:nvSpPr>
            <p:spPr>
              <a:xfrm>
                <a:off x="682166" y="1671596"/>
                <a:ext cx="1623659" cy="490455"/>
              </a:xfrm>
              <a:prstGeom prst="rect">
                <a:avLst/>
              </a:prstGeom>
              <a:blipFill>
                <a:blip r:embed="rId6"/>
                <a:stretch>
                  <a:fillRect/>
                </a:stretch>
              </a:blipFill>
            </p:spPr>
            <p:txBody>
              <a:bodyPr/>
              <a:lstStyle/>
              <a:p>
                <a:r>
                  <a:rPr lang="zh-CN" altLang="en-US">
                    <a:noFill/>
                  </a:rPr>
                  <a:t> </a:t>
                </a:r>
              </a:p>
            </p:txBody>
          </p:sp>
        </mc:Fallback>
      </mc:AlternateContent>
      <p:sp>
        <p:nvSpPr>
          <p:cNvPr id="67" name="文本框 66">
            <a:extLst>
              <a:ext uri="{FF2B5EF4-FFF2-40B4-BE49-F238E27FC236}">
                <a16:creationId xmlns:a16="http://schemas.microsoft.com/office/drawing/2014/main" id="{00ECE8FE-E9FF-7F9B-E8DD-E6154ECDEB44}"/>
              </a:ext>
            </a:extLst>
          </p:cNvPr>
          <p:cNvSpPr txBox="1"/>
          <p:nvPr/>
        </p:nvSpPr>
        <p:spPr>
          <a:xfrm>
            <a:off x="4100380" y="1541533"/>
            <a:ext cx="4110284" cy="646331"/>
          </a:xfrm>
          <a:prstGeom prst="rect">
            <a:avLst/>
          </a:prstGeom>
          <a:noFill/>
        </p:spPr>
        <p:txBody>
          <a:bodyPr wrap="square">
            <a:spAutoFit/>
          </a:bodyPr>
          <a:lstStyle/>
          <a:p>
            <a:r>
              <a:rPr lang="en-GB" altLang="zh-CN" sz="1800" dirty="0">
                <a:effectLst/>
                <a:latin typeface="+mj-lt"/>
                <a:ea typeface="等线" panose="02010600030101010101" pitchFamily="2" charset="-122"/>
              </a:rPr>
              <a:t>Multi-echo spoiled gradient recall </a:t>
            </a:r>
          </a:p>
          <a:p>
            <a:r>
              <a:rPr lang="en-GB" altLang="zh-CN" sz="1800" dirty="0">
                <a:effectLst/>
                <a:latin typeface="+mj-lt"/>
                <a:ea typeface="等线" panose="02010600030101010101" pitchFamily="2" charset="-122"/>
              </a:rPr>
              <a:t>(multi-echo SPGR) </a:t>
            </a:r>
            <a:endParaRPr lang="zh-CN" altLang="en-US" dirty="0">
              <a:latin typeface="+mj-lt"/>
            </a:endParaRPr>
          </a:p>
        </p:txBody>
      </p:sp>
      <p:sp>
        <p:nvSpPr>
          <p:cNvPr id="71" name="文本框 70">
            <a:extLst>
              <a:ext uri="{FF2B5EF4-FFF2-40B4-BE49-F238E27FC236}">
                <a16:creationId xmlns:a16="http://schemas.microsoft.com/office/drawing/2014/main" id="{D23BBB3A-7D83-9A61-BE4B-1DBD8899FEF9}"/>
              </a:ext>
            </a:extLst>
          </p:cNvPr>
          <p:cNvSpPr txBox="1"/>
          <p:nvPr/>
        </p:nvSpPr>
        <p:spPr>
          <a:xfrm>
            <a:off x="4287974" y="4250042"/>
            <a:ext cx="967470" cy="338554"/>
          </a:xfrm>
          <a:prstGeom prst="rect">
            <a:avLst/>
          </a:prstGeom>
          <a:noFill/>
        </p:spPr>
        <p:txBody>
          <a:bodyPr wrap="square">
            <a:spAutoFit/>
          </a:bodyPr>
          <a:lstStyle/>
          <a:p>
            <a:r>
              <a:rPr lang="en-GB" altLang="zh-CN" sz="1600" dirty="0">
                <a:effectLst/>
                <a:latin typeface="+mj-lt"/>
                <a:ea typeface="等线" panose="02010600030101010101" pitchFamily="2" charset="-122"/>
              </a:rPr>
              <a:t>TE = a</a:t>
            </a:r>
            <a:endParaRPr lang="zh-CN" altLang="en-US" sz="1600" dirty="0">
              <a:latin typeface="+mj-lt"/>
            </a:endParaRPr>
          </a:p>
        </p:txBody>
      </p:sp>
      <p:sp>
        <p:nvSpPr>
          <p:cNvPr id="72" name="文本框 71">
            <a:extLst>
              <a:ext uri="{FF2B5EF4-FFF2-40B4-BE49-F238E27FC236}">
                <a16:creationId xmlns:a16="http://schemas.microsoft.com/office/drawing/2014/main" id="{BE33425A-39C7-F2BB-9DE5-4BF1DC830DE0}"/>
              </a:ext>
            </a:extLst>
          </p:cNvPr>
          <p:cNvSpPr txBox="1"/>
          <p:nvPr/>
        </p:nvSpPr>
        <p:spPr>
          <a:xfrm>
            <a:off x="5136549" y="4424319"/>
            <a:ext cx="967470" cy="338554"/>
          </a:xfrm>
          <a:prstGeom prst="rect">
            <a:avLst/>
          </a:prstGeom>
          <a:noFill/>
        </p:spPr>
        <p:txBody>
          <a:bodyPr wrap="square">
            <a:spAutoFit/>
          </a:bodyPr>
          <a:lstStyle/>
          <a:p>
            <a:r>
              <a:rPr lang="en-GB" altLang="zh-CN" sz="1600" dirty="0">
                <a:effectLst/>
                <a:latin typeface="+mj-lt"/>
                <a:ea typeface="等线" panose="02010600030101010101" pitchFamily="2" charset="-122"/>
              </a:rPr>
              <a:t>TE = b</a:t>
            </a:r>
            <a:endParaRPr lang="zh-CN" altLang="en-US" sz="1600" dirty="0">
              <a:latin typeface="+mj-lt"/>
            </a:endParaRPr>
          </a:p>
        </p:txBody>
      </p:sp>
      <p:sp>
        <p:nvSpPr>
          <p:cNvPr id="73" name="椭圆 72">
            <a:extLst>
              <a:ext uri="{FF2B5EF4-FFF2-40B4-BE49-F238E27FC236}">
                <a16:creationId xmlns:a16="http://schemas.microsoft.com/office/drawing/2014/main" id="{9464ACA0-96A0-9407-99F9-7EF17AA0CE0B}"/>
              </a:ext>
            </a:extLst>
          </p:cNvPr>
          <p:cNvSpPr/>
          <p:nvPr/>
        </p:nvSpPr>
        <p:spPr>
          <a:xfrm>
            <a:off x="1040380" y="2663421"/>
            <a:ext cx="94276" cy="9427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74" name="椭圆 73">
            <a:extLst>
              <a:ext uri="{FF2B5EF4-FFF2-40B4-BE49-F238E27FC236}">
                <a16:creationId xmlns:a16="http://schemas.microsoft.com/office/drawing/2014/main" id="{791ED0A8-8C71-E433-1587-558716F99BED}"/>
              </a:ext>
            </a:extLst>
          </p:cNvPr>
          <p:cNvSpPr/>
          <p:nvPr/>
        </p:nvSpPr>
        <p:spPr>
          <a:xfrm>
            <a:off x="1409026" y="3163142"/>
            <a:ext cx="94276" cy="9427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75" name="椭圆 74">
            <a:extLst>
              <a:ext uri="{FF2B5EF4-FFF2-40B4-BE49-F238E27FC236}">
                <a16:creationId xmlns:a16="http://schemas.microsoft.com/office/drawing/2014/main" id="{D7517E36-B0F6-750C-FE86-4B6648FF1294}"/>
              </a:ext>
            </a:extLst>
          </p:cNvPr>
          <p:cNvSpPr/>
          <p:nvPr/>
        </p:nvSpPr>
        <p:spPr>
          <a:xfrm>
            <a:off x="1911205" y="3575542"/>
            <a:ext cx="94276" cy="9427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76" name="椭圆 75">
            <a:extLst>
              <a:ext uri="{FF2B5EF4-FFF2-40B4-BE49-F238E27FC236}">
                <a16:creationId xmlns:a16="http://schemas.microsoft.com/office/drawing/2014/main" id="{22CDC0F6-4A54-4389-84AD-51CFAF040E7C}"/>
              </a:ext>
            </a:extLst>
          </p:cNvPr>
          <p:cNvSpPr/>
          <p:nvPr/>
        </p:nvSpPr>
        <p:spPr>
          <a:xfrm>
            <a:off x="2514894" y="3865176"/>
            <a:ext cx="94276" cy="9427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80" name="文本框 79">
            <a:extLst>
              <a:ext uri="{FF2B5EF4-FFF2-40B4-BE49-F238E27FC236}">
                <a16:creationId xmlns:a16="http://schemas.microsoft.com/office/drawing/2014/main" id="{9CEEFC61-4ABF-28BC-FF1A-4D6320A5D814}"/>
              </a:ext>
            </a:extLst>
          </p:cNvPr>
          <p:cNvSpPr txBox="1"/>
          <p:nvPr/>
        </p:nvSpPr>
        <p:spPr>
          <a:xfrm rot="2190923">
            <a:off x="820759" y="4644692"/>
            <a:ext cx="969019" cy="338554"/>
          </a:xfrm>
          <a:prstGeom prst="rect">
            <a:avLst/>
          </a:prstGeom>
          <a:noFill/>
        </p:spPr>
        <p:txBody>
          <a:bodyPr wrap="square">
            <a:spAutoFit/>
          </a:bodyPr>
          <a:lstStyle/>
          <a:p>
            <a:r>
              <a:rPr lang="en-GB" altLang="zh-CN" sz="1600" dirty="0">
                <a:effectLst/>
                <a:latin typeface="+mj-lt"/>
                <a:ea typeface="等线" panose="02010600030101010101" pitchFamily="2" charset="-122"/>
              </a:rPr>
              <a:t>TE = a</a:t>
            </a:r>
            <a:endParaRPr lang="zh-CN" altLang="en-US" sz="1600" dirty="0">
              <a:latin typeface="+mj-lt"/>
            </a:endParaRPr>
          </a:p>
        </p:txBody>
      </p:sp>
      <p:sp>
        <p:nvSpPr>
          <p:cNvPr id="81" name="文本框 80">
            <a:extLst>
              <a:ext uri="{FF2B5EF4-FFF2-40B4-BE49-F238E27FC236}">
                <a16:creationId xmlns:a16="http://schemas.microsoft.com/office/drawing/2014/main" id="{2E42A314-2467-A6D8-2066-8D7B28F51758}"/>
              </a:ext>
            </a:extLst>
          </p:cNvPr>
          <p:cNvSpPr txBox="1"/>
          <p:nvPr/>
        </p:nvSpPr>
        <p:spPr>
          <a:xfrm rot="2190923">
            <a:off x="1285118" y="4632536"/>
            <a:ext cx="969020" cy="338554"/>
          </a:xfrm>
          <a:prstGeom prst="rect">
            <a:avLst/>
          </a:prstGeom>
          <a:noFill/>
        </p:spPr>
        <p:txBody>
          <a:bodyPr wrap="square">
            <a:spAutoFit/>
          </a:bodyPr>
          <a:lstStyle/>
          <a:p>
            <a:r>
              <a:rPr lang="en-GB" altLang="zh-CN" sz="1600" dirty="0">
                <a:effectLst/>
                <a:latin typeface="+mj-lt"/>
                <a:ea typeface="等线" panose="02010600030101010101" pitchFamily="2" charset="-122"/>
              </a:rPr>
              <a:t>TE = b</a:t>
            </a:r>
            <a:endParaRPr lang="zh-CN" altLang="en-US" sz="1600" dirty="0">
              <a:latin typeface="+mj-lt"/>
            </a:endParaRPr>
          </a:p>
        </p:txBody>
      </p:sp>
      <p:cxnSp>
        <p:nvCxnSpPr>
          <p:cNvPr id="83" name="直接连接符 82">
            <a:extLst>
              <a:ext uri="{FF2B5EF4-FFF2-40B4-BE49-F238E27FC236}">
                <a16:creationId xmlns:a16="http://schemas.microsoft.com/office/drawing/2014/main" id="{C6F385F9-FD16-B6E3-0AF7-FF6E9BF0E9B9}"/>
              </a:ext>
            </a:extLst>
          </p:cNvPr>
          <p:cNvCxnSpPr>
            <a:cxnSpLocks/>
          </p:cNvCxnSpPr>
          <p:nvPr/>
        </p:nvCxnSpPr>
        <p:spPr>
          <a:xfrm>
            <a:off x="4112822" y="2582651"/>
            <a:ext cx="3845241" cy="39600"/>
          </a:xfrm>
          <a:prstGeom prst="line">
            <a:avLst/>
          </a:prstGeom>
        </p:spPr>
        <p:style>
          <a:lnRef idx="2">
            <a:schemeClr val="accent1"/>
          </a:lnRef>
          <a:fillRef idx="0">
            <a:schemeClr val="accent1"/>
          </a:fillRef>
          <a:effectRef idx="1">
            <a:schemeClr val="accent1"/>
          </a:effectRef>
          <a:fontRef idx="minor">
            <a:schemeClr val="tx1"/>
          </a:fontRef>
        </p:style>
      </p:cxnSp>
      <p:sp>
        <p:nvSpPr>
          <p:cNvPr id="86" name="矩形 85">
            <a:extLst>
              <a:ext uri="{FF2B5EF4-FFF2-40B4-BE49-F238E27FC236}">
                <a16:creationId xmlns:a16="http://schemas.microsoft.com/office/drawing/2014/main" id="{B5D4D3E2-50EB-29A3-6081-A5FD53A5F516}"/>
              </a:ext>
            </a:extLst>
          </p:cNvPr>
          <p:cNvSpPr/>
          <p:nvPr/>
        </p:nvSpPr>
        <p:spPr>
          <a:xfrm>
            <a:off x="4313398" y="2273629"/>
            <a:ext cx="99391" cy="30902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cxnSp>
        <p:nvCxnSpPr>
          <p:cNvPr id="88" name="直接箭头连接符 87">
            <a:extLst>
              <a:ext uri="{FF2B5EF4-FFF2-40B4-BE49-F238E27FC236}">
                <a16:creationId xmlns:a16="http://schemas.microsoft.com/office/drawing/2014/main" id="{CB929F04-E299-ECAD-5BBC-82D4388953AF}"/>
              </a:ext>
            </a:extLst>
          </p:cNvPr>
          <p:cNvCxnSpPr/>
          <p:nvPr/>
        </p:nvCxnSpPr>
        <p:spPr>
          <a:xfrm>
            <a:off x="4987546" y="2232512"/>
            <a:ext cx="0" cy="350139"/>
          </a:xfrm>
          <a:prstGeom prst="straightConnector1">
            <a:avLst/>
          </a:prstGeom>
          <a:ln w="38100" cap="flat" cmpd="sng" algn="ctr">
            <a:solidFill>
              <a:srgbClr val="00B05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9" name="直接箭头连接符 88">
            <a:extLst>
              <a:ext uri="{FF2B5EF4-FFF2-40B4-BE49-F238E27FC236}">
                <a16:creationId xmlns:a16="http://schemas.microsoft.com/office/drawing/2014/main" id="{0BB8DFD1-4D0E-EBA9-6507-ED45B2796DF7}"/>
              </a:ext>
            </a:extLst>
          </p:cNvPr>
          <p:cNvCxnSpPr/>
          <p:nvPr/>
        </p:nvCxnSpPr>
        <p:spPr>
          <a:xfrm>
            <a:off x="5548021" y="2232512"/>
            <a:ext cx="0" cy="350139"/>
          </a:xfrm>
          <a:prstGeom prst="straightConnector1">
            <a:avLst/>
          </a:prstGeom>
          <a:ln w="38100" cap="flat" cmpd="sng" algn="ctr">
            <a:solidFill>
              <a:srgbClr val="00B05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0" name="直接箭头连接符 89">
            <a:extLst>
              <a:ext uri="{FF2B5EF4-FFF2-40B4-BE49-F238E27FC236}">
                <a16:creationId xmlns:a16="http://schemas.microsoft.com/office/drawing/2014/main" id="{0ECDDB11-B67F-38A6-9179-73DCB2D1A2A0}"/>
              </a:ext>
            </a:extLst>
          </p:cNvPr>
          <p:cNvCxnSpPr/>
          <p:nvPr/>
        </p:nvCxnSpPr>
        <p:spPr>
          <a:xfrm>
            <a:off x="6053063" y="2232512"/>
            <a:ext cx="0" cy="350139"/>
          </a:xfrm>
          <a:prstGeom prst="straightConnector1">
            <a:avLst/>
          </a:prstGeom>
          <a:ln w="38100" cap="flat" cmpd="sng" algn="ctr">
            <a:solidFill>
              <a:srgbClr val="00B05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1" name="直接箭头连接符 90">
            <a:extLst>
              <a:ext uri="{FF2B5EF4-FFF2-40B4-BE49-F238E27FC236}">
                <a16:creationId xmlns:a16="http://schemas.microsoft.com/office/drawing/2014/main" id="{B027ADFD-C3BC-AC49-57AC-945976E2C860}"/>
              </a:ext>
            </a:extLst>
          </p:cNvPr>
          <p:cNvCxnSpPr/>
          <p:nvPr/>
        </p:nvCxnSpPr>
        <p:spPr>
          <a:xfrm>
            <a:off x="6609995" y="2232512"/>
            <a:ext cx="0" cy="350139"/>
          </a:xfrm>
          <a:prstGeom prst="straightConnector1">
            <a:avLst/>
          </a:prstGeom>
          <a:ln w="38100" cap="flat" cmpd="sng" algn="ctr">
            <a:solidFill>
              <a:srgbClr val="00B05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92" name="矩形 91">
            <a:extLst>
              <a:ext uri="{FF2B5EF4-FFF2-40B4-BE49-F238E27FC236}">
                <a16:creationId xmlns:a16="http://schemas.microsoft.com/office/drawing/2014/main" id="{82DEE265-268B-82A6-7D9F-9F3BC7254B6C}"/>
              </a:ext>
            </a:extLst>
          </p:cNvPr>
          <p:cNvSpPr/>
          <p:nvPr/>
        </p:nvSpPr>
        <p:spPr>
          <a:xfrm>
            <a:off x="6907820" y="2269531"/>
            <a:ext cx="99391" cy="30902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93" name="文本框 92">
            <a:extLst>
              <a:ext uri="{FF2B5EF4-FFF2-40B4-BE49-F238E27FC236}">
                <a16:creationId xmlns:a16="http://schemas.microsoft.com/office/drawing/2014/main" id="{DC525D5B-404B-63FB-657E-1D990048EDB3}"/>
              </a:ext>
            </a:extLst>
          </p:cNvPr>
          <p:cNvSpPr txBox="1"/>
          <p:nvPr/>
        </p:nvSpPr>
        <p:spPr>
          <a:xfrm>
            <a:off x="7058114" y="2256566"/>
            <a:ext cx="1217983" cy="338554"/>
          </a:xfrm>
          <a:prstGeom prst="rect">
            <a:avLst/>
          </a:prstGeom>
          <a:noFill/>
        </p:spPr>
        <p:txBody>
          <a:bodyPr wrap="square">
            <a:spAutoFit/>
          </a:bodyPr>
          <a:lstStyle/>
          <a:p>
            <a:r>
              <a:rPr lang="en-GB" altLang="zh-CN" sz="1600" dirty="0">
                <a:latin typeface="+mj-lt"/>
                <a:ea typeface="等线" panose="02010600030101010101" pitchFamily="2" charset="-122"/>
              </a:rPr>
              <a:t>r</a:t>
            </a:r>
            <a:r>
              <a:rPr lang="en-GB" altLang="zh-CN" sz="1600" dirty="0">
                <a:effectLst/>
                <a:latin typeface="+mj-lt"/>
                <a:ea typeface="等线" panose="02010600030101010101" pitchFamily="2" charset="-122"/>
              </a:rPr>
              <a:t>epeat…</a:t>
            </a:r>
            <a:endParaRPr lang="zh-CN" altLang="en-US" sz="1600" dirty="0">
              <a:latin typeface="+mj-lt"/>
            </a:endParaRPr>
          </a:p>
        </p:txBody>
      </p:sp>
      <p:pic>
        <p:nvPicPr>
          <p:cNvPr id="99" name="图片 98" descr="图片包含 图标&#10;&#10;描述已自动生成">
            <a:extLst>
              <a:ext uri="{FF2B5EF4-FFF2-40B4-BE49-F238E27FC236}">
                <a16:creationId xmlns:a16="http://schemas.microsoft.com/office/drawing/2014/main" id="{0981169C-8B62-729E-F464-0AFB33B11489}"/>
              </a:ext>
            </a:extLst>
          </p:cNvPr>
          <p:cNvPicPr>
            <a:picLocks noChangeAspect="1"/>
          </p:cNvPicPr>
          <p:nvPr/>
        </p:nvPicPr>
        <p:blipFill rotWithShape="1">
          <a:blip r:embed="rId7"/>
          <a:srcRect l="14086" t="13104" r="11692" b="13129"/>
          <a:stretch/>
        </p:blipFill>
        <p:spPr>
          <a:xfrm>
            <a:off x="4340514" y="2758806"/>
            <a:ext cx="1449443" cy="1440565"/>
          </a:xfrm>
          <a:prstGeom prst="rect">
            <a:avLst/>
          </a:prstGeom>
          <a:ln w="19050">
            <a:solidFill>
              <a:srgbClr val="FF0000"/>
            </a:solidFill>
          </a:ln>
        </p:spPr>
      </p:pic>
      <p:pic>
        <p:nvPicPr>
          <p:cNvPr id="109" name="图片 108" descr="文本&#10;&#10;描述已自动生成">
            <a:extLst>
              <a:ext uri="{FF2B5EF4-FFF2-40B4-BE49-F238E27FC236}">
                <a16:creationId xmlns:a16="http://schemas.microsoft.com/office/drawing/2014/main" id="{4523BC20-428A-5FD0-1745-720DC7E046E2}"/>
              </a:ext>
            </a:extLst>
          </p:cNvPr>
          <p:cNvPicPr>
            <a:picLocks noChangeAspect="1"/>
          </p:cNvPicPr>
          <p:nvPr/>
        </p:nvPicPr>
        <p:blipFill rotWithShape="1">
          <a:blip r:embed="rId8"/>
          <a:srcRect l="13472" t="5906" r="48586" b="50000"/>
          <a:stretch/>
        </p:blipFill>
        <p:spPr>
          <a:xfrm>
            <a:off x="4131924" y="1765099"/>
            <a:ext cx="4420565" cy="4578537"/>
          </a:xfrm>
          <a:prstGeom prst="rect">
            <a:avLst/>
          </a:prstGeom>
          <a:ln>
            <a:solidFill>
              <a:schemeClr val="bg1"/>
            </a:solidFill>
          </a:ln>
        </p:spPr>
      </p:pic>
      <p:sp>
        <p:nvSpPr>
          <p:cNvPr id="111" name="矩形 110">
            <a:extLst>
              <a:ext uri="{FF2B5EF4-FFF2-40B4-BE49-F238E27FC236}">
                <a16:creationId xmlns:a16="http://schemas.microsoft.com/office/drawing/2014/main" id="{142CA349-2426-98F0-8CAD-68B4BE447E9C}"/>
              </a:ext>
            </a:extLst>
          </p:cNvPr>
          <p:cNvSpPr/>
          <p:nvPr/>
        </p:nvSpPr>
        <p:spPr>
          <a:xfrm>
            <a:off x="4546042" y="3455214"/>
            <a:ext cx="2976440" cy="959624"/>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zh-CN" altLang="en-US"/>
          </a:p>
        </p:txBody>
      </p:sp>
      <p:sp>
        <p:nvSpPr>
          <p:cNvPr id="97" name="文本框 96">
            <a:extLst>
              <a:ext uri="{FF2B5EF4-FFF2-40B4-BE49-F238E27FC236}">
                <a16:creationId xmlns:a16="http://schemas.microsoft.com/office/drawing/2014/main" id="{AC944585-39F1-2D91-A88F-C41767697820}"/>
              </a:ext>
            </a:extLst>
          </p:cNvPr>
          <p:cNvSpPr txBox="1"/>
          <p:nvPr/>
        </p:nvSpPr>
        <p:spPr>
          <a:xfrm>
            <a:off x="514000" y="4857954"/>
            <a:ext cx="1968994" cy="369332"/>
          </a:xfrm>
          <a:prstGeom prst="rect">
            <a:avLst/>
          </a:prstGeom>
          <a:ln>
            <a:solidFill>
              <a:srgbClr val="FF0000"/>
            </a:solidFill>
          </a:ln>
        </p:spPr>
        <p:style>
          <a:lnRef idx="2">
            <a:schemeClr val="accent3"/>
          </a:lnRef>
          <a:fillRef idx="1">
            <a:schemeClr val="lt1"/>
          </a:fillRef>
          <a:effectRef idx="0">
            <a:schemeClr val="accent3"/>
          </a:effectRef>
          <a:fontRef idx="minor">
            <a:schemeClr val="dk1"/>
          </a:fontRef>
        </p:style>
        <p:txBody>
          <a:bodyPr wrap="square">
            <a:spAutoFit/>
          </a:bodyPr>
          <a:lstStyle/>
          <a:p>
            <a:r>
              <a:rPr lang="en-GB" altLang="zh-CN" dirty="0">
                <a:latin typeface="+mj-lt"/>
                <a:ea typeface="等线" panose="02010600030101010101" pitchFamily="2" charset="-122"/>
              </a:rPr>
              <a:t>Motion artefact </a:t>
            </a:r>
            <a:endParaRPr lang="zh-CN" altLang="en-US" dirty="0">
              <a:latin typeface="+mj-lt"/>
            </a:endParaRPr>
          </a:p>
        </p:txBody>
      </p:sp>
      <p:sp>
        <p:nvSpPr>
          <p:cNvPr id="3" name="文本框 2">
            <a:extLst>
              <a:ext uri="{FF2B5EF4-FFF2-40B4-BE49-F238E27FC236}">
                <a16:creationId xmlns:a16="http://schemas.microsoft.com/office/drawing/2014/main" id="{8F2DE0A5-A16D-8A88-B36B-133E74164FC4}"/>
              </a:ext>
            </a:extLst>
          </p:cNvPr>
          <p:cNvSpPr txBox="1"/>
          <p:nvPr/>
        </p:nvSpPr>
        <p:spPr>
          <a:xfrm>
            <a:off x="514000" y="5364461"/>
            <a:ext cx="2893415" cy="646331"/>
          </a:xfrm>
          <a:prstGeom prst="rect">
            <a:avLst/>
          </a:prstGeom>
          <a:ln>
            <a:solidFill>
              <a:srgbClr val="00B050"/>
            </a:solidFill>
          </a:ln>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zh-CN" dirty="0">
                <a:latin typeface="+mj-lt"/>
                <a:ea typeface="等线" panose="02010600030101010101" pitchFamily="2" charset="-122"/>
              </a:rPr>
              <a:t>Possible solution:</a:t>
            </a:r>
          </a:p>
          <a:p>
            <a:r>
              <a:rPr lang="en-US" altLang="zh-CN" dirty="0">
                <a:latin typeface="+mj-lt"/>
                <a:ea typeface="等线" panose="02010600030101010101" pitchFamily="2" charset="-122"/>
              </a:rPr>
              <a:t>N-periodic ka-SPGR</a:t>
            </a:r>
            <a:endParaRPr lang="zh-CN" altLang="en-US" dirty="0">
              <a:latin typeface="+mj-lt"/>
            </a:endParaRPr>
          </a:p>
        </p:txBody>
      </p:sp>
      <p:sp>
        <p:nvSpPr>
          <p:cNvPr id="4" name="文本框 3">
            <a:extLst>
              <a:ext uri="{FF2B5EF4-FFF2-40B4-BE49-F238E27FC236}">
                <a16:creationId xmlns:a16="http://schemas.microsoft.com/office/drawing/2014/main" id="{FB08C32F-778F-8B76-C03B-333C983CDDE4}"/>
              </a:ext>
            </a:extLst>
          </p:cNvPr>
          <p:cNvSpPr txBox="1"/>
          <p:nvPr/>
        </p:nvSpPr>
        <p:spPr>
          <a:xfrm>
            <a:off x="4131924" y="6153573"/>
            <a:ext cx="2338845" cy="246221"/>
          </a:xfrm>
          <a:prstGeom prst="rect">
            <a:avLst/>
          </a:prstGeom>
          <a:noFill/>
        </p:spPr>
        <p:txBody>
          <a:bodyPr wrap="square">
            <a:spAutoFit/>
          </a:bodyPr>
          <a:lstStyle/>
          <a:p>
            <a:r>
              <a:rPr lang="da-DK" altLang="zh-CN" sz="1000" b="1" dirty="0">
                <a:solidFill>
                  <a:schemeClr val="bg1"/>
                </a:solidFill>
                <a:latin typeface="Segoe UI" panose="020B0502040204020203" pitchFamily="34" charset="0"/>
                <a:cs typeface="Segoe UI" panose="020B0502040204020203" pitchFamily="34" charset="0"/>
              </a:rPr>
              <a:t>Holdsworth, S. J et al. (2016) [2]</a:t>
            </a:r>
          </a:p>
        </p:txBody>
      </p:sp>
    </p:spTree>
    <p:extLst>
      <p:ext uri="{BB962C8B-B14F-4D97-AF65-F5344CB8AC3E}">
        <p14:creationId xmlns:p14="http://schemas.microsoft.com/office/powerpoint/2010/main" val="26864208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04EB8899-FC9B-25A2-F5F9-0BC6E1C20304}"/>
              </a:ext>
            </a:extLst>
          </p:cNvPr>
          <p:cNvSpPr/>
          <p:nvPr/>
        </p:nvSpPr>
        <p:spPr>
          <a:xfrm>
            <a:off x="2693073" y="2216118"/>
            <a:ext cx="3723021" cy="636412"/>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p>
        </p:txBody>
      </p:sp>
      <p:sp>
        <p:nvSpPr>
          <p:cNvPr id="2" name="Text Placeholder 1"/>
          <p:cNvSpPr>
            <a:spLocks noGrp="1"/>
          </p:cNvSpPr>
          <p:nvPr>
            <p:ph type="body" sz="quarter" idx="10"/>
          </p:nvPr>
        </p:nvSpPr>
        <p:spPr>
          <a:xfrm>
            <a:off x="2995749" y="469900"/>
            <a:ext cx="5691051" cy="486642"/>
          </a:xfrm>
        </p:spPr>
        <p:txBody>
          <a:bodyPr/>
          <a:lstStyle/>
          <a:p>
            <a:pPr algn="l"/>
            <a:r>
              <a:rPr lang="en-US" dirty="0"/>
              <a:t>Development of MRI T2* Mapping Model for N-Periodic ka-SPGR Sequence:</a:t>
            </a:r>
          </a:p>
          <a:p>
            <a:pPr algn="l"/>
            <a:r>
              <a:rPr lang="en-US" dirty="0"/>
              <a:t>A Promising Technique for Parkinson’s Disease Biomarker Detection</a:t>
            </a:r>
          </a:p>
          <a:p>
            <a:pPr algn="l"/>
            <a:r>
              <a:rPr lang="en-US" dirty="0"/>
              <a:t> </a:t>
            </a:r>
          </a:p>
          <a:p>
            <a:pPr algn="l"/>
            <a:endParaRPr lang="en-US" dirty="0"/>
          </a:p>
        </p:txBody>
      </p:sp>
      <p:sp>
        <p:nvSpPr>
          <p:cNvPr id="6" name="Title 2">
            <a:extLst>
              <a:ext uri="{FF2B5EF4-FFF2-40B4-BE49-F238E27FC236}">
                <a16:creationId xmlns:a16="http://schemas.microsoft.com/office/drawing/2014/main" id="{4AFE83FD-96D9-0533-CE02-7C4EB7EB848A}"/>
              </a:ext>
            </a:extLst>
          </p:cNvPr>
          <p:cNvSpPr txBox="1">
            <a:spLocks/>
          </p:cNvSpPr>
          <p:nvPr/>
        </p:nvSpPr>
        <p:spPr>
          <a:xfrm>
            <a:off x="2727908" y="1885224"/>
            <a:ext cx="4367347" cy="3087552"/>
          </a:xfrm>
          <a:prstGeom prst="rect">
            <a:avLst/>
          </a:prstGeom>
        </p:spPr>
        <p:txBody>
          <a:bodyPr/>
          <a:lstStyle>
            <a:lvl1pPr algn="l" defTabSz="457200" rtl="0" eaLnBrk="1" latinLnBrk="0" hangingPunct="1">
              <a:spcBef>
                <a:spcPct val="0"/>
              </a:spcBef>
              <a:buNone/>
              <a:defRPr sz="2800" b="1" kern="1200">
                <a:solidFill>
                  <a:srgbClr val="003E74"/>
                </a:solidFill>
                <a:latin typeface="Arial"/>
                <a:ea typeface="+mj-ea"/>
                <a:cs typeface="Arial"/>
              </a:defRPr>
            </a:lvl1pPr>
          </a:lstStyle>
          <a:p>
            <a:pPr marL="342900" indent="-342900">
              <a:buFont typeface="Arial" panose="020B0604020202020204" pitchFamily="34" charset="0"/>
              <a:buChar char="•"/>
            </a:pPr>
            <a:r>
              <a:rPr lang="en-US" sz="2000" dirty="0"/>
              <a:t>Background introduction </a:t>
            </a:r>
          </a:p>
          <a:p>
            <a:pPr marL="342900" indent="-342900">
              <a:buFont typeface="Arial" panose="020B0604020202020204" pitchFamily="34" charset="0"/>
              <a:buChar char="•"/>
            </a:pPr>
            <a:r>
              <a:rPr lang="en-US" sz="2000" dirty="0"/>
              <a:t>Theory </a:t>
            </a:r>
          </a:p>
          <a:p>
            <a:r>
              <a:rPr lang="en-US" sz="2000" dirty="0"/>
              <a:t>		N-periodic ka-SPGR</a:t>
            </a:r>
            <a:endParaRPr lang="en-US" sz="1000" dirty="0"/>
          </a:p>
          <a:p>
            <a:pPr marL="342900" indent="-342900">
              <a:buFont typeface="Arial" panose="020B0604020202020204" pitchFamily="34" charset="0"/>
              <a:buChar char="•"/>
            </a:pPr>
            <a:r>
              <a:rPr lang="en-US" sz="2000" dirty="0"/>
              <a:t>Computer simulation </a:t>
            </a:r>
          </a:p>
          <a:p>
            <a:r>
              <a:rPr lang="en-US" sz="2000" dirty="0"/>
              <a:t>		Method</a:t>
            </a:r>
          </a:p>
          <a:p>
            <a:r>
              <a:rPr lang="en-US" sz="2000" dirty="0"/>
              <a:t>		Result</a:t>
            </a:r>
          </a:p>
          <a:p>
            <a:pPr marL="342900" indent="-342900">
              <a:buFont typeface="Arial" panose="020B0604020202020204" pitchFamily="34" charset="0"/>
              <a:buChar char="•"/>
            </a:pPr>
            <a:r>
              <a:rPr lang="en-US" sz="2000" dirty="0"/>
              <a:t>Practical MRI scan</a:t>
            </a:r>
          </a:p>
          <a:p>
            <a:r>
              <a:rPr lang="en-US" sz="2000" dirty="0"/>
              <a:t>		Method </a:t>
            </a:r>
          </a:p>
          <a:p>
            <a:r>
              <a:rPr lang="en-US" sz="2000" dirty="0"/>
              <a:t>		Result</a:t>
            </a:r>
          </a:p>
          <a:p>
            <a:pPr marL="342900" indent="-342900">
              <a:buFont typeface="Arial" panose="020B0604020202020204" pitchFamily="34" charset="0"/>
              <a:buChar char="•"/>
            </a:pPr>
            <a:r>
              <a:rPr lang="en-US" sz="2000" dirty="0"/>
              <a:t>Conclusion and Limitations </a:t>
            </a:r>
          </a:p>
          <a:p>
            <a:pPr marL="342900" indent="-342900">
              <a:buFont typeface="Arial" panose="020B0604020202020204" pitchFamily="34" charset="0"/>
              <a:buChar char="•"/>
            </a:pPr>
            <a:r>
              <a:rPr lang="en-US" sz="2000" dirty="0"/>
              <a:t>Q &amp; A</a:t>
            </a:r>
          </a:p>
          <a:p>
            <a:pPr marL="342900" indent="-342900">
              <a:buFont typeface="Arial" panose="020B0604020202020204" pitchFamily="34" charset="0"/>
              <a:buChar char="•"/>
            </a:pPr>
            <a:endParaRPr lang="en-US" sz="2000" dirty="0"/>
          </a:p>
          <a:p>
            <a:endParaRPr lang="en-US" sz="2000" dirty="0"/>
          </a:p>
        </p:txBody>
      </p:sp>
      <p:sp>
        <p:nvSpPr>
          <p:cNvPr id="7" name="矩形 6">
            <a:extLst>
              <a:ext uri="{FF2B5EF4-FFF2-40B4-BE49-F238E27FC236}">
                <a16:creationId xmlns:a16="http://schemas.microsoft.com/office/drawing/2014/main" id="{48E0AA60-F106-210F-8EFC-161B6E743D34}"/>
              </a:ext>
            </a:extLst>
          </p:cNvPr>
          <p:cNvSpPr/>
          <p:nvPr/>
        </p:nvSpPr>
        <p:spPr>
          <a:xfrm>
            <a:off x="2682189" y="1885224"/>
            <a:ext cx="45719" cy="376660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10" name="Title 2">
            <a:extLst>
              <a:ext uri="{FF2B5EF4-FFF2-40B4-BE49-F238E27FC236}">
                <a16:creationId xmlns:a16="http://schemas.microsoft.com/office/drawing/2014/main" id="{3D4A1533-A5A9-8C0B-C84F-B2AC8D7D4294}"/>
              </a:ext>
            </a:extLst>
          </p:cNvPr>
          <p:cNvSpPr txBox="1">
            <a:spLocks/>
          </p:cNvSpPr>
          <p:nvPr/>
        </p:nvSpPr>
        <p:spPr>
          <a:xfrm>
            <a:off x="1780904" y="1216680"/>
            <a:ext cx="2791096" cy="826357"/>
          </a:xfrm>
          <a:prstGeom prst="rect">
            <a:avLst/>
          </a:prstGeom>
        </p:spPr>
        <p:txBody>
          <a:bodyPr/>
          <a:lstStyle>
            <a:lvl1pPr algn="l" defTabSz="457200" rtl="0" eaLnBrk="1" latinLnBrk="0" hangingPunct="1">
              <a:spcBef>
                <a:spcPct val="0"/>
              </a:spcBef>
              <a:buNone/>
              <a:defRPr sz="2800" b="1" kern="1200">
                <a:solidFill>
                  <a:srgbClr val="003E74"/>
                </a:solidFill>
                <a:latin typeface="Arial"/>
                <a:ea typeface="+mj-ea"/>
                <a:cs typeface="Arial"/>
              </a:defRPr>
            </a:lvl1pPr>
          </a:lstStyle>
          <a:p>
            <a:r>
              <a:rPr lang="en-US" altLang="zh-CN" sz="3200" dirty="0"/>
              <a:t>Overview…</a:t>
            </a:r>
            <a:endParaRPr lang="en-US" sz="3200" dirty="0"/>
          </a:p>
        </p:txBody>
      </p:sp>
    </p:spTree>
    <p:extLst>
      <p:ext uri="{BB962C8B-B14F-4D97-AF65-F5344CB8AC3E}">
        <p14:creationId xmlns:p14="http://schemas.microsoft.com/office/powerpoint/2010/main" val="29578537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矩形 41">
            <a:extLst>
              <a:ext uri="{FF2B5EF4-FFF2-40B4-BE49-F238E27FC236}">
                <a16:creationId xmlns:a16="http://schemas.microsoft.com/office/drawing/2014/main" id="{74DCAE04-6FBB-938C-0149-7415A8B1FBD5}"/>
              </a:ext>
            </a:extLst>
          </p:cNvPr>
          <p:cNvSpPr/>
          <p:nvPr/>
        </p:nvSpPr>
        <p:spPr>
          <a:xfrm>
            <a:off x="8357879" y="1712961"/>
            <a:ext cx="806244" cy="638534"/>
          </a:xfrm>
          <a:prstGeom prst="rect">
            <a:avLst/>
          </a:prstGeom>
          <a:solidFill>
            <a:srgbClr val="D4EFFC"/>
          </a:solidFill>
          <a:ln>
            <a:no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a:p>
        </p:txBody>
      </p:sp>
      <p:sp>
        <p:nvSpPr>
          <p:cNvPr id="27" name="矩形 26">
            <a:extLst>
              <a:ext uri="{FF2B5EF4-FFF2-40B4-BE49-F238E27FC236}">
                <a16:creationId xmlns:a16="http://schemas.microsoft.com/office/drawing/2014/main" id="{8536AB37-5B7E-C6AF-EDDE-BEFAB9976CDC}"/>
              </a:ext>
            </a:extLst>
          </p:cNvPr>
          <p:cNvSpPr/>
          <p:nvPr/>
        </p:nvSpPr>
        <p:spPr>
          <a:xfrm>
            <a:off x="5443017" y="1720222"/>
            <a:ext cx="1416374" cy="638534"/>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2" name="文本占位符 1">
            <a:extLst>
              <a:ext uri="{FF2B5EF4-FFF2-40B4-BE49-F238E27FC236}">
                <a16:creationId xmlns:a16="http://schemas.microsoft.com/office/drawing/2014/main" id="{D0DBE27A-010E-D2F0-8EDF-E47C585B229C}"/>
              </a:ext>
            </a:extLst>
          </p:cNvPr>
          <p:cNvSpPr>
            <a:spLocks noGrp="1"/>
          </p:cNvSpPr>
          <p:nvPr>
            <p:ph type="body" sz="quarter" idx="10"/>
          </p:nvPr>
        </p:nvSpPr>
        <p:spPr/>
        <p:txBody>
          <a:bodyPr/>
          <a:lstStyle/>
          <a:p>
            <a:r>
              <a:rPr lang="en-US" altLang="zh-CN" dirty="0"/>
              <a:t>Theory </a:t>
            </a:r>
          </a:p>
          <a:p>
            <a:r>
              <a:rPr lang="en-US" altLang="zh-CN" dirty="0"/>
              <a:t>N-periodic ka-SPGR</a:t>
            </a:r>
            <a:endParaRPr lang="zh-CN" altLang="en-US" dirty="0"/>
          </a:p>
        </p:txBody>
      </p:sp>
      <p:cxnSp>
        <p:nvCxnSpPr>
          <p:cNvPr id="3" name="直接连接符 2">
            <a:extLst>
              <a:ext uri="{FF2B5EF4-FFF2-40B4-BE49-F238E27FC236}">
                <a16:creationId xmlns:a16="http://schemas.microsoft.com/office/drawing/2014/main" id="{36DA6B9D-3CE8-9555-08CE-FC41E8F93BEC}"/>
              </a:ext>
            </a:extLst>
          </p:cNvPr>
          <p:cNvCxnSpPr>
            <a:cxnSpLocks/>
          </p:cNvCxnSpPr>
          <p:nvPr/>
        </p:nvCxnSpPr>
        <p:spPr>
          <a:xfrm>
            <a:off x="249326" y="2411599"/>
            <a:ext cx="3845241" cy="39600"/>
          </a:xfrm>
          <a:prstGeom prst="line">
            <a:avLst/>
          </a:prstGeom>
        </p:spPr>
        <p:style>
          <a:lnRef idx="2">
            <a:schemeClr val="accent1"/>
          </a:lnRef>
          <a:fillRef idx="0">
            <a:schemeClr val="accent1"/>
          </a:fillRef>
          <a:effectRef idx="1">
            <a:schemeClr val="accent1"/>
          </a:effectRef>
          <a:fontRef idx="minor">
            <a:schemeClr val="tx1"/>
          </a:fontRef>
        </p:style>
      </p:cxnSp>
      <p:sp>
        <p:nvSpPr>
          <p:cNvPr id="4" name="矩形 3">
            <a:extLst>
              <a:ext uri="{FF2B5EF4-FFF2-40B4-BE49-F238E27FC236}">
                <a16:creationId xmlns:a16="http://schemas.microsoft.com/office/drawing/2014/main" id="{4AEA10F0-ABB5-C7C6-1B05-AF367E6452A8}"/>
              </a:ext>
            </a:extLst>
          </p:cNvPr>
          <p:cNvSpPr/>
          <p:nvPr/>
        </p:nvSpPr>
        <p:spPr>
          <a:xfrm>
            <a:off x="449902" y="2102577"/>
            <a:ext cx="99391" cy="30902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cxnSp>
        <p:nvCxnSpPr>
          <p:cNvPr id="5" name="直接箭头连接符 4">
            <a:extLst>
              <a:ext uri="{FF2B5EF4-FFF2-40B4-BE49-F238E27FC236}">
                <a16:creationId xmlns:a16="http://schemas.microsoft.com/office/drawing/2014/main" id="{FD820144-25DA-9D68-E3A0-D7166F3F327D}"/>
              </a:ext>
            </a:extLst>
          </p:cNvPr>
          <p:cNvCxnSpPr/>
          <p:nvPr/>
        </p:nvCxnSpPr>
        <p:spPr>
          <a:xfrm>
            <a:off x="786121" y="2057362"/>
            <a:ext cx="0" cy="350139"/>
          </a:xfrm>
          <a:prstGeom prst="straightConnector1">
            <a:avLst/>
          </a:prstGeom>
          <a:ln w="38100" cap="flat" cmpd="sng" algn="ctr">
            <a:solidFill>
              <a:srgbClr val="00B05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9" name="矩形 8">
            <a:extLst>
              <a:ext uri="{FF2B5EF4-FFF2-40B4-BE49-F238E27FC236}">
                <a16:creationId xmlns:a16="http://schemas.microsoft.com/office/drawing/2014/main" id="{AD17B4F2-3AA8-2379-C05B-8C76B715395C}"/>
              </a:ext>
            </a:extLst>
          </p:cNvPr>
          <p:cNvSpPr/>
          <p:nvPr/>
        </p:nvSpPr>
        <p:spPr>
          <a:xfrm>
            <a:off x="1011617" y="2087859"/>
            <a:ext cx="99391" cy="30902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5C35628A-6E22-0344-5A5C-0342977BD907}"/>
              </a:ext>
            </a:extLst>
          </p:cNvPr>
          <p:cNvSpPr txBox="1"/>
          <p:nvPr/>
        </p:nvSpPr>
        <p:spPr>
          <a:xfrm>
            <a:off x="545733" y="2420843"/>
            <a:ext cx="535066" cy="338554"/>
          </a:xfrm>
          <a:prstGeom prst="rect">
            <a:avLst/>
          </a:prstGeom>
          <a:noFill/>
        </p:spPr>
        <p:txBody>
          <a:bodyPr wrap="square">
            <a:spAutoFit/>
          </a:bodyPr>
          <a:lstStyle/>
          <a:p>
            <a:r>
              <a:rPr lang="en-US" altLang="zh-CN" sz="1600" dirty="0">
                <a:solidFill>
                  <a:srgbClr val="00B050"/>
                </a:solidFill>
                <a:latin typeface="+mj-lt"/>
                <a:ea typeface="等线" panose="02010600030101010101" pitchFamily="2" charset="-122"/>
              </a:rPr>
              <a:t>S(0)</a:t>
            </a:r>
            <a:endParaRPr lang="zh-CN" altLang="en-US" sz="1600" dirty="0">
              <a:solidFill>
                <a:srgbClr val="00B050"/>
              </a:solidFill>
              <a:latin typeface="+mj-lt"/>
            </a:endParaRPr>
          </a:p>
        </p:txBody>
      </p:sp>
      <mc:AlternateContent xmlns:mc="http://schemas.openxmlformats.org/markup-compatibility/2006">
        <mc:Choice xmlns:a14="http://schemas.microsoft.com/office/drawing/2010/main" Requires="a14">
          <p:sp>
            <p:nvSpPr>
              <p:cNvPr id="11" name="文本框 10">
                <a:extLst>
                  <a:ext uri="{FF2B5EF4-FFF2-40B4-BE49-F238E27FC236}">
                    <a16:creationId xmlns:a16="http://schemas.microsoft.com/office/drawing/2014/main" id="{0179F49B-ADE0-3706-595C-B2461AC4B5CF}"/>
                  </a:ext>
                </a:extLst>
              </p:cNvPr>
              <p:cNvSpPr txBox="1"/>
              <p:nvPr/>
            </p:nvSpPr>
            <p:spPr>
              <a:xfrm>
                <a:off x="184868" y="3165849"/>
                <a:ext cx="2931826" cy="1995931"/>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marL="285750" indent="-285750">
                  <a:buFontTx/>
                  <a:buChar char="-"/>
                </a:pPr>
                <a:r>
                  <a:rPr lang="en-US" altLang="zh-CN" dirty="0">
                    <a:latin typeface="+mj-lt"/>
                    <a:ea typeface="等线" panose="02010600030101010101" pitchFamily="2" charset="-122"/>
                  </a:rPr>
                  <a:t>Small flip angle</a:t>
                </a:r>
              </a:p>
              <a:p>
                <a:pPr marL="285750" indent="-285750">
                  <a:buFontTx/>
                  <a:buChar char="-"/>
                </a:pPr>
                <a:r>
                  <a:rPr lang="en-US" altLang="zh-CN" dirty="0">
                    <a:latin typeface="+mj-lt"/>
                    <a:ea typeface="等线" panose="02010600030101010101" pitchFamily="2" charset="-122"/>
                  </a:rPr>
                  <a:t>Short repetition time TR</a:t>
                </a:r>
              </a:p>
              <a:p>
                <a:pPr marL="285750" indent="-285750">
                  <a:buFontTx/>
                  <a:buChar char="-"/>
                </a:pPr>
                <a:r>
                  <a:rPr lang="en-US" altLang="zh-CN" dirty="0">
                    <a:latin typeface="+mj-lt"/>
                    <a:ea typeface="等线" panose="02010600030101010101" pitchFamily="2" charset="-122"/>
                  </a:rPr>
                  <a:t>TE = TR/2</a:t>
                </a:r>
              </a:p>
              <a:p>
                <a:pPr marL="285750" indent="-285750">
                  <a:buFontTx/>
                  <a:buChar char="-"/>
                </a:pPr>
                <a:r>
                  <a:rPr lang="en-US" altLang="zh-CN" dirty="0">
                    <a:latin typeface="+mj-lt"/>
                    <a:ea typeface="等线" panose="02010600030101010101" pitchFamily="2" charset="-122"/>
                  </a:rPr>
                  <a:t>RF spoiling</a:t>
                </a:r>
              </a:p>
              <a:p>
                <a:pPr/>
                <a14:m>
                  <m:oMathPara xmlns:m="http://schemas.openxmlformats.org/officeDocument/2006/math">
                    <m:oMathParaPr>
                      <m:jc m:val="centerGroup"/>
                    </m:oMathParaPr>
                    <m:oMath xmlns:m="http://schemas.openxmlformats.org/officeDocument/2006/math">
                      <m:sSub>
                        <m:sSubPr>
                          <m:ctrlPr>
                            <a:rPr lang="en-US" altLang="zh-CN" sz="1800" b="1" i="1" smtClean="0">
                              <a:latin typeface="Cambria Math" panose="02040503050406030204" pitchFamily="18" charset="0"/>
                            </a:rPr>
                          </m:ctrlPr>
                        </m:sSubPr>
                        <m:e>
                          <m:r>
                            <a:rPr lang="zh-CN" altLang="en-US" sz="1800" b="1" i="1" smtClean="0">
                              <a:latin typeface="Cambria Math" panose="02040503050406030204" pitchFamily="18" charset="0"/>
                            </a:rPr>
                            <m:t>𝝋</m:t>
                          </m:r>
                        </m:e>
                        <m:sub>
                          <m:r>
                            <a:rPr lang="en-US" altLang="zh-CN" sz="1800" b="1" i="1" smtClean="0">
                              <a:latin typeface="Cambria Math" panose="02040503050406030204" pitchFamily="18" charset="0"/>
                            </a:rPr>
                            <m:t>𝒏</m:t>
                          </m:r>
                        </m:sub>
                      </m:sSub>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𝟎</m:t>
                      </m:r>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𝟓</m:t>
                      </m:r>
                      <m:r>
                        <a:rPr lang="en-US" altLang="zh-CN" sz="1800" b="1" i="1" smtClean="0">
                          <a:latin typeface="Cambria Math" panose="02040503050406030204" pitchFamily="18" charset="0"/>
                        </a:rPr>
                        <m:t> × </m:t>
                      </m:r>
                      <m:sSup>
                        <m:sSupPr>
                          <m:ctrlPr>
                            <a:rPr lang="en-US" altLang="zh-CN" sz="1800" b="1" i="1" smtClean="0">
                              <a:latin typeface="Cambria Math" panose="02040503050406030204" pitchFamily="18" charset="0"/>
                              <a:ea typeface="Cambria Math" panose="02040503050406030204" pitchFamily="18" charset="0"/>
                            </a:rPr>
                          </m:ctrlPr>
                        </m:sSupPr>
                        <m:e>
                          <m:r>
                            <a:rPr lang="en-US" altLang="zh-CN" sz="1800" b="1" i="1" smtClean="0">
                              <a:latin typeface="Cambria Math" panose="02040503050406030204" pitchFamily="18" charset="0"/>
                              <a:ea typeface="Cambria Math" panose="02040503050406030204" pitchFamily="18" charset="0"/>
                            </a:rPr>
                            <m:t>𝒏</m:t>
                          </m:r>
                        </m:e>
                        <m:sup>
                          <m:r>
                            <a:rPr lang="en-US" altLang="zh-CN" sz="1800" b="1" i="1" smtClean="0">
                              <a:latin typeface="Cambria Math" panose="02040503050406030204" pitchFamily="18" charset="0"/>
                              <a:ea typeface="Cambria Math" panose="02040503050406030204" pitchFamily="18" charset="0"/>
                            </a:rPr>
                            <m:t>𝟐</m:t>
                          </m:r>
                        </m:sup>
                      </m:sSup>
                      <m:r>
                        <a:rPr lang="en-US" altLang="zh-CN" sz="1800" b="1" i="1" smtClean="0">
                          <a:latin typeface="Cambria Math" panose="02040503050406030204" pitchFamily="18" charset="0"/>
                          <a:ea typeface="Cambria Math" panose="02040503050406030204" pitchFamily="18" charset="0"/>
                        </a:rPr>
                        <m:t>×</m:t>
                      </m:r>
                      <m:f>
                        <m:fPr>
                          <m:ctrlPr>
                            <a:rPr lang="en-US" altLang="zh-CN" sz="1800" b="1" i="1" smtClean="0">
                              <a:latin typeface="Cambria Math" panose="02040503050406030204" pitchFamily="18" charset="0"/>
                              <a:ea typeface="Cambria Math" panose="02040503050406030204" pitchFamily="18" charset="0"/>
                            </a:rPr>
                          </m:ctrlPr>
                        </m:fPr>
                        <m:num>
                          <m:r>
                            <a:rPr lang="en-US" altLang="zh-CN" sz="1800" b="1" i="1" smtClean="0">
                              <a:latin typeface="Cambria Math" panose="02040503050406030204" pitchFamily="18" charset="0"/>
                              <a:ea typeface="Cambria Math" panose="02040503050406030204" pitchFamily="18" charset="0"/>
                            </a:rPr>
                            <m:t>𝟐</m:t>
                          </m:r>
                          <m:r>
                            <a:rPr lang="zh-CN" altLang="en-US" sz="1800" b="1" i="1" smtClean="0">
                              <a:latin typeface="Cambria Math" panose="02040503050406030204" pitchFamily="18" charset="0"/>
                              <a:ea typeface="Cambria Math" panose="02040503050406030204" pitchFamily="18" charset="0"/>
                            </a:rPr>
                            <m:t>𝝅</m:t>
                          </m:r>
                        </m:num>
                        <m:den>
                          <m:r>
                            <a:rPr lang="en-US" altLang="zh-CN" sz="1800" b="1" i="1" smtClean="0">
                              <a:latin typeface="Cambria Math" panose="02040503050406030204" pitchFamily="18" charset="0"/>
                              <a:ea typeface="Cambria Math" panose="02040503050406030204" pitchFamily="18" charset="0"/>
                            </a:rPr>
                            <m:t>𝑵</m:t>
                          </m:r>
                        </m:den>
                      </m:f>
                    </m:oMath>
                  </m:oMathPara>
                </a14:m>
                <a:endParaRPr lang="zh-CN" altLang="en-US" sz="1800" b="1" dirty="0">
                  <a:latin typeface="+mj-lt"/>
                </a:endParaRPr>
              </a:p>
              <a:p>
                <a:endParaRPr lang="zh-CN" altLang="en-US" dirty="0">
                  <a:latin typeface="+mj-lt"/>
                </a:endParaRPr>
              </a:p>
            </p:txBody>
          </p:sp>
        </mc:Choice>
        <mc:Fallback>
          <p:sp>
            <p:nvSpPr>
              <p:cNvPr id="11" name="文本框 10">
                <a:extLst>
                  <a:ext uri="{FF2B5EF4-FFF2-40B4-BE49-F238E27FC236}">
                    <a16:creationId xmlns:a16="http://schemas.microsoft.com/office/drawing/2014/main" id="{0179F49B-ADE0-3706-595C-B2461AC4B5CF}"/>
                  </a:ext>
                </a:extLst>
              </p:cNvPr>
              <p:cNvSpPr txBox="1">
                <a:spLocks noRot="1" noChangeAspect="1" noMove="1" noResize="1" noEditPoints="1" noAdjustHandles="1" noChangeArrowheads="1" noChangeShapeType="1" noTextEdit="1"/>
              </p:cNvSpPr>
              <p:nvPr/>
            </p:nvSpPr>
            <p:spPr>
              <a:xfrm>
                <a:off x="184868" y="3165849"/>
                <a:ext cx="2931826" cy="1995931"/>
              </a:xfrm>
              <a:prstGeom prst="rect">
                <a:avLst/>
              </a:prstGeom>
              <a:blipFill>
                <a:blip r:embed="rId3"/>
                <a:stretch>
                  <a:fillRect l="-825" t="-904"/>
                </a:stretch>
              </a:blipFill>
            </p:spPr>
            <p:txBody>
              <a:bodyPr/>
              <a:lstStyle/>
              <a:p>
                <a:r>
                  <a:rPr lang="zh-CN" altLang="en-US">
                    <a:noFill/>
                  </a:rPr>
                  <a:t> </a:t>
                </a:r>
              </a:p>
            </p:txBody>
          </p:sp>
        </mc:Fallback>
      </mc:AlternateContent>
      <p:cxnSp>
        <p:nvCxnSpPr>
          <p:cNvPr id="12" name="直接箭头连接符 11">
            <a:extLst>
              <a:ext uri="{FF2B5EF4-FFF2-40B4-BE49-F238E27FC236}">
                <a16:creationId xmlns:a16="http://schemas.microsoft.com/office/drawing/2014/main" id="{1DB06FF2-8D02-70A4-5C6C-1DA339A9B9C8}"/>
              </a:ext>
            </a:extLst>
          </p:cNvPr>
          <p:cNvCxnSpPr/>
          <p:nvPr/>
        </p:nvCxnSpPr>
        <p:spPr>
          <a:xfrm>
            <a:off x="1378958" y="2072080"/>
            <a:ext cx="0" cy="350139"/>
          </a:xfrm>
          <a:prstGeom prst="straightConnector1">
            <a:avLst/>
          </a:prstGeom>
          <a:ln w="38100" cap="flat" cmpd="sng" algn="ctr">
            <a:solidFill>
              <a:srgbClr val="00B05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3" name="矩形 12">
            <a:extLst>
              <a:ext uri="{FF2B5EF4-FFF2-40B4-BE49-F238E27FC236}">
                <a16:creationId xmlns:a16="http://schemas.microsoft.com/office/drawing/2014/main" id="{376F0DA6-48D1-C1E7-5F74-1F56FB38DC37}"/>
              </a:ext>
            </a:extLst>
          </p:cNvPr>
          <p:cNvSpPr/>
          <p:nvPr/>
        </p:nvSpPr>
        <p:spPr>
          <a:xfrm>
            <a:off x="1604454" y="2102577"/>
            <a:ext cx="99391" cy="30902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id="{224E7734-6A77-2312-D807-3FAB0C3E5A3C}"/>
              </a:ext>
            </a:extLst>
          </p:cNvPr>
          <p:cNvSpPr/>
          <p:nvPr/>
        </p:nvSpPr>
        <p:spPr>
          <a:xfrm>
            <a:off x="2455588" y="2115184"/>
            <a:ext cx="99391" cy="30902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cxnSp>
        <p:nvCxnSpPr>
          <p:cNvPr id="15" name="直接箭头连接符 14">
            <a:extLst>
              <a:ext uri="{FF2B5EF4-FFF2-40B4-BE49-F238E27FC236}">
                <a16:creationId xmlns:a16="http://schemas.microsoft.com/office/drawing/2014/main" id="{716B5B7B-31FE-EA77-E043-F84835A60F22}"/>
              </a:ext>
            </a:extLst>
          </p:cNvPr>
          <p:cNvCxnSpPr/>
          <p:nvPr/>
        </p:nvCxnSpPr>
        <p:spPr>
          <a:xfrm>
            <a:off x="2791807" y="2069969"/>
            <a:ext cx="0" cy="350139"/>
          </a:xfrm>
          <a:prstGeom prst="straightConnector1">
            <a:avLst/>
          </a:prstGeom>
          <a:ln w="38100" cap="flat" cmpd="sng" algn="ctr">
            <a:solidFill>
              <a:srgbClr val="00B05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6" name="矩形 15">
            <a:extLst>
              <a:ext uri="{FF2B5EF4-FFF2-40B4-BE49-F238E27FC236}">
                <a16:creationId xmlns:a16="http://schemas.microsoft.com/office/drawing/2014/main" id="{D617A4A4-A5D6-FD62-7910-19B05B82C1A6}"/>
              </a:ext>
            </a:extLst>
          </p:cNvPr>
          <p:cNvSpPr/>
          <p:nvPr/>
        </p:nvSpPr>
        <p:spPr>
          <a:xfrm>
            <a:off x="3017303" y="2100466"/>
            <a:ext cx="99391" cy="30902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cxnSp>
        <p:nvCxnSpPr>
          <p:cNvPr id="17" name="直接箭头连接符 16">
            <a:extLst>
              <a:ext uri="{FF2B5EF4-FFF2-40B4-BE49-F238E27FC236}">
                <a16:creationId xmlns:a16="http://schemas.microsoft.com/office/drawing/2014/main" id="{629BE8E9-CD36-F633-F8E7-3E37C2CB5E77}"/>
              </a:ext>
            </a:extLst>
          </p:cNvPr>
          <p:cNvCxnSpPr/>
          <p:nvPr/>
        </p:nvCxnSpPr>
        <p:spPr>
          <a:xfrm>
            <a:off x="3384644" y="2084687"/>
            <a:ext cx="0" cy="350139"/>
          </a:xfrm>
          <a:prstGeom prst="straightConnector1">
            <a:avLst/>
          </a:prstGeom>
          <a:ln w="38100" cap="flat" cmpd="sng" algn="ctr">
            <a:solidFill>
              <a:srgbClr val="00B05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8" name="矩形 17">
            <a:extLst>
              <a:ext uri="{FF2B5EF4-FFF2-40B4-BE49-F238E27FC236}">
                <a16:creationId xmlns:a16="http://schemas.microsoft.com/office/drawing/2014/main" id="{31D7B9AC-4A12-73A2-EF05-5EA1D16B7615}"/>
              </a:ext>
            </a:extLst>
          </p:cNvPr>
          <p:cNvSpPr/>
          <p:nvPr/>
        </p:nvSpPr>
        <p:spPr>
          <a:xfrm>
            <a:off x="3610140" y="2115184"/>
            <a:ext cx="99391" cy="30902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19" name="文本框 18">
            <a:extLst>
              <a:ext uri="{FF2B5EF4-FFF2-40B4-BE49-F238E27FC236}">
                <a16:creationId xmlns:a16="http://schemas.microsoft.com/office/drawing/2014/main" id="{4411811E-6DE9-079E-E6B0-1F11E15DB8F5}"/>
              </a:ext>
            </a:extLst>
          </p:cNvPr>
          <p:cNvSpPr txBox="1"/>
          <p:nvPr/>
        </p:nvSpPr>
        <p:spPr>
          <a:xfrm>
            <a:off x="1874084" y="2007391"/>
            <a:ext cx="509601" cy="400110"/>
          </a:xfrm>
          <a:prstGeom prst="rect">
            <a:avLst/>
          </a:prstGeom>
          <a:noFill/>
        </p:spPr>
        <p:txBody>
          <a:bodyPr wrap="square">
            <a:spAutoFit/>
          </a:bodyPr>
          <a:lstStyle/>
          <a:p>
            <a:r>
              <a:rPr lang="en-GB" altLang="zh-CN" sz="2000" b="1" dirty="0">
                <a:effectLst/>
                <a:latin typeface="+mj-lt"/>
                <a:ea typeface="等线" panose="02010600030101010101" pitchFamily="2" charset="-122"/>
              </a:rPr>
              <a:t>…</a:t>
            </a:r>
            <a:endParaRPr lang="zh-CN" altLang="en-US" sz="2000" b="1" dirty="0">
              <a:latin typeface="+mj-lt"/>
            </a:endParaRPr>
          </a:p>
        </p:txBody>
      </p:sp>
      <p:sp>
        <p:nvSpPr>
          <p:cNvPr id="20" name="文本框 19">
            <a:extLst>
              <a:ext uri="{FF2B5EF4-FFF2-40B4-BE49-F238E27FC236}">
                <a16:creationId xmlns:a16="http://schemas.microsoft.com/office/drawing/2014/main" id="{C986C87F-C5A9-CC39-D54C-F2BAB6D0A8EC}"/>
              </a:ext>
            </a:extLst>
          </p:cNvPr>
          <p:cNvSpPr txBox="1"/>
          <p:nvPr/>
        </p:nvSpPr>
        <p:spPr>
          <a:xfrm>
            <a:off x="3753199" y="2090156"/>
            <a:ext cx="1217983" cy="338554"/>
          </a:xfrm>
          <a:prstGeom prst="rect">
            <a:avLst/>
          </a:prstGeom>
          <a:noFill/>
        </p:spPr>
        <p:txBody>
          <a:bodyPr wrap="square">
            <a:spAutoFit/>
          </a:bodyPr>
          <a:lstStyle/>
          <a:p>
            <a:r>
              <a:rPr lang="en-GB" altLang="zh-CN" sz="1600" b="1" dirty="0">
                <a:effectLst/>
                <a:latin typeface="+mj-lt"/>
                <a:ea typeface="等线" panose="02010600030101010101" pitchFamily="2" charset="-122"/>
              </a:rPr>
              <a:t>…</a:t>
            </a:r>
            <a:endParaRPr lang="zh-CN" altLang="en-US" sz="1600" b="1" dirty="0">
              <a:latin typeface="+mj-lt"/>
            </a:endParaRPr>
          </a:p>
        </p:txBody>
      </p:sp>
      <p:sp>
        <p:nvSpPr>
          <p:cNvPr id="21" name="文本框 20">
            <a:extLst>
              <a:ext uri="{FF2B5EF4-FFF2-40B4-BE49-F238E27FC236}">
                <a16:creationId xmlns:a16="http://schemas.microsoft.com/office/drawing/2014/main" id="{31D1F9B2-05A0-BF10-63BB-EA6450C72396}"/>
              </a:ext>
            </a:extLst>
          </p:cNvPr>
          <p:cNvSpPr txBox="1"/>
          <p:nvPr/>
        </p:nvSpPr>
        <p:spPr>
          <a:xfrm>
            <a:off x="1080799" y="2413396"/>
            <a:ext cx="535066" cy="338554"/>
          </a:xfrm>
          <a:prstGeom prst="rect">
            <a:avLst/>
          </a:prstGeom>
          <a:noFill/>
        </p:spPr>
        <p:txBody>
          <a:bodyPr wrap="square">
            <a:spAutoFit/>
          </a:bodyPr>
          <a:lstStyle/>
          <a:p>
            <a:r>
              <a:rPr lang="en-US" altLang="zh-CN" sz="1600" dirty="0">
                <a:solidFill>
                  <a:srgbClr val="00B050"/>
                </a:solidFill>
                <a:latin typeface="+mj-lt"/>
                <a:ea typeface="等线" panose="02010600030101010101" pitchFamily="2" charset="-122"/>
              </a:rPr>
              <a:t>S(1)</a:t>
            </a:r>
            <a:endParaRPr lang="zh-CN" altLang="en-US" sz="1600" dirty="0">
              <a:solidFill>
                <a:srgbClr val="00B050"/>
              </a:solidFill>
              <a:latin typeface="+mj-lt"/>
            </a:endParaRPr>
          </a:p>
        </p:txBody>
      </p:sp>
      <p:sp>
        <p:nvSpPr>
          <p:cNvPr id="22" name="文本框 21">
            <a:extLst>
              <a:ext uri="{FF2B5EF4-FFF2-40B4-BE49-F238E27FC236}">
                <a16:creationId xmlns:a16="http://schemas.microsoft.com/office/drawing/2014/main" id="{4CA272BF-FE50-BB17-F5A5-3D90CE87230D}"/>
              </a:ext>
            </a:extLst>
          </p:cNvPr>
          <p:cNvSpPr txBox="1"/>
          <p:nvPr/>
        </p:nvSpPr>
        <p:spPr>
          <a:xfrm>
            <a:off x="2322619" y="2416316"/>
            <a:ext cx="752535" cy="338554"/>
          </a:xfrm>
          <a:prstGeom prst="rect">
            <a:avLst/>
          </a:prstGeom>
          <a:noFill/>
        </p:spPr>
        <p:txBody>
          <a:bodyPr wrap="square">
            <a:spAutoFit/>
          </a:bodyPr>
          <a:lstStyle/>
          <a:p>
            <a:r>
              <a:rPr lang="en-US" altLang="zh-CN" sz="1600" dirty="0">
                <a:solidFill>
                  <a:srgbClr val="00B050"/>
                </a:solidFill>
                <a:latin typeface="+mj-lt"/>
                <a:ea typeface="等线" panose="02010600030101010101" pitchFamily="2" charset="-122"/>
              </a:rPr>
              <a:t>S(N-1)</a:t>
            </a:r>
            <a:endParaRPr lang="zh-CN" altLang="en-US" sz="1600" dirty="0">
              <a:solidFill>
                <a:srgbClr val="00B050"/>
              </a:solidFill>
              <a:latin typeface="+mj-lt"/>
            </a:endParaRPr>
          </a:p>
        </p:txBody>
      </p:sp>
      <p:sp>
        <p:nvSpPr>
          <p:cNvPr id="24" name="文本框 23">
            <a:extLst>
              <a:ext uri="{FF2B5EF4-FFF2-40B4-BE49-F238E27FC236}">
                <a16:creationId xmlns:a16="http://schemas.microsoft.com/office/drawing/2014/main" id="{BA03F9DA-FFE9-CF41-0BEA-68BD3F442F38}"/>
              </a:ext>
            </a:extLst>
          </p:cNvPr>
          <p:cNvSpPr txBox="1"/>
          <p:nvPr/>
        </p:nvSpPr>
        <p:spPr>
          <a:xfrm>
            <a:off x="3131566" y="2436092"/>
            <a:ext cx="535066" cy="338554"/>
          </a:xfrm>
          <a:prstGeom prst="rect">
            <a:avLst/>
          </a:prstGeom>
          <a:noFill/>
        </p:spPr>
        <p:txBody>
          <a:bodyPr wrap="square">
            <a:spAutoFit/>
          </a:bodyPr>
          <a:lstStyle/>
          <a:p>
            <a:r>
              <a:rPr lang="en-US" altLang="zh-CN" sz="1600" dirty="0">
                <a:solidFill>
                  <a:srgbClr val="00B050"/>
                </a:solidFill>
                <a:latin typeface="+mj-lt"/>
                <a:ea typeface="等线" panose="02010600030101010101" pitchFamily="2" charset="-122"/>
              </a:rPr>
              <a:t>S(0)</a:t>
            </a:r>
            <a:endParaRPr lang="zh-CN" altLang="en-US" sz="1600" dirty="0">
              <a:solidFill>
                <a:srgbClr val="00B050"/>
              </a:solidFill>
              <a:latin typeface="+mj-lt"/>
            </a:endParaRPr>
          </a:p>
        </p:txBody>
      </p:sp>
      <p:sp>
        <p:nvSpPr>
          <p:cNvPr id="25" name="矩形 24">
            <a:extLst>
              <a:ext uri="{FF2B5EF4-FFF2-40B4-BE49-F238E27FC236}">
                <a16:creationId xmlns:a16="http://schemas.microsoft.com/office/drawing/2014/main" id="{861E6E13-D743-A837-71BF-F6AF065F9559}"/>
              </a:ext>
            </a:extLst>
          </p:cNvPr>
          <p:cNvSpPr/>
          <p:nvPr/>
        </p:nvSpPr>
        <p:spPr>
          <a:xfrm>
            <a:off x="245744" y="1655626"/>
            <a:ext cx="2754903" cy="1190734"/>
          </a:xfrm>
          <a:prstGeom prst="rect">
            <a:avLst/>
          </a:prstGeom>
          <a:noFill/>
          <a:ln w="19050" cap="flat" cmpd="sng" algn="ctr">
            <a:solidFill>
              <a:srgbClr val="FF0000"/>
            </a:solidFill>
            <a:prstDash val="dashDot"/>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28" name="文本框 27">
                <a:extLst>
                  <a:ext uri="{FF2B5EF4-FFF2-40B4-BE49-F238E27FC236}">
                    <a16:creationId xmlns:a16="http://schemas.microsoft.com/office/drawing/2014/main" id="{272FE4E2-2B47-DD63-3AC4-4D6D1EE33AC4}"/>
                  </a:ext>
                </a:extLst>
              </p:cNvPr>
              <p:cNvSpPr txBox="1"/>
              <p:nvPr/>
            </p:nvSpPr>
            <p:spPr>
              <a:xfrm>
                <a:off x="233055" y="1730421"/>
                <a:ext cx="74162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1800" i="1" smtClean="0">
                              <a:latin typeface="Cambria Math" panose="02040503050406030204" pitchFamily="18" charset="0"/>
                            </a:rPr>
                          </m:ctrlPr>
                        </m:sSubPr>
                        <m:e>
                          <m:r>
                            <a:rPr lang="zh-CN" altLang="en-US" sz="1800" i="1" smtClean="0">
                              <a:latin typeface="Cambria Math" panose="02040503050406030204" pitchFamily="18" charset="0"/>
                            </a:rPr>
                            <m:t>𝜑</m:t>
                          </m:r>
                        </m:e>
                        <m:sub>
                          <m:r>
                            <a:rPr lang="en-US" altLang="zh-CN" sz="1800" b="0" i="1" smtClean="0">
                              <a:latin typeface="Cambria Math" panose="02040503050406030204" pitchFamily="18" charset="0"/>
                            </a:rPr>
                            <m:t>0</m:t>
                          </m:r>
                        </m:sub>
                      </m:sSub>
                    </m:oMath>
                  </m:oMathPara>
                </a14:m>
                <a:endParaRPr lang="zh-CN" altLang="en-US" dirty="0"/>
              </a:p>
            </p:txBody>
          </p:sp>
        </mc:Choice>
        <mc:Fallback xmlns="">
          <p:sp>
            <p:nvSpPr>
              <p:cNvPr id="28" name="文本框 27">
                <a:extLst>
                  <a:ext uri="{FF2B5EF4-FFF2-40B4-BE49-F238E27FC236}">
                    <a16:creationId xmlns:a16="http://schemas.microsoft.com/office/drawing/2014/main" id="{272FE4E2-2B47-DD63-3AC4-4D6D1EE33AC4}"/>
                  </a:ext>
                </a:extLst>
              </p:cNvPr>
              <p:cNvSpPr txBox="1">
                <a:spLocks noRot="1" noChangeAspect="1" noMove="1" noResize="1" noEditPoints="1" noAdjustHandles="1" noChangeArrowheads="1" noChangeShapeType="1" noTextEdit="1"/>
              </p:cNvSpPr>
              <p:nvPr/>
            </p:nvSpPr>
            <p:spPr>
              <a:xfrm>
                <a:off x="233055" y="1730421"/>
                <a:ext cx="741623" cy="369332"/>
              </a:xfrm>
              <a:prstGeom prst="rect">
                <a:avLst/>
              </a:prstGeom>
              <a:blipFill>
                <a:blip r:embed="rId4"/>
                <a:stretch>
                  <a:fillRect b="-8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9" name="文本框 28">
                <a:extLst>
                  <a:ext uri="{FF2B5EF4-FFF2-40B4-BE49-F238E27FC236}">
                    <a16:creationId xmlns:a16="http://schemas.microsoft.com/office/drawing/2014/main" id="{90FE8228-BADD-735E-0A80-36A7BCFF9E1B}"/>
                  </a:ext>
                </a:extLst>
              </p:cNvPr>
              <p:cNvSpPr txBox="1"/>
              <p:nvPr/>
            </p:nvSpPr>
            <p:spPr>
              <a:xfrm>
                <a:off x="814301" y="1734055"/>
                <a:ext cx="74162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1800" i="1" smtClean="0">
                              <a:latin typeface="Cambria Math" panose="02040503050406030204" pitchFamily="18" charset="0"/>
                            </a:rPr>
                          </m:ctrlPr>
                        </m:sSubPr>
                        <m:e>
                          <m:r>
                            <a:rPr lang="zh-CN" altLang="en-US" sz="1800" i="1" smtClean="0">
                              <a:latin typeface="Cambria Math" panose="02040503050406030204" pitchFamily="18" charset="0"/>
                            </a:rPr>
                            <m:t>𝜑</m:t>
                          </m:r>
                        </m:e>
                        <m:sub>
                          <m:r>
                            <a:rPr lang="en-US" altLang="zh-CN" sz="1800" b="0" i="1" smtClean="0">
                              <a:latin typeface="Cambria Math" panose="02040503050406030204" pitchFamily="18" charset="0"/>
                            </a:rPr>
                            <m:t>1</m:t>
                          </m:r>
                        </m:sub>
                      </m:sSub>
                    </m:oMath>
                  </m:oMathPara>
                </a14:m>
                <a:endParaRPr lang="zh-CN" altLang="en-US" dirty="0"/>
              </a:p>
            </p:txBody>
          </p:sp>
        </mc:Choice>
        <mc:Fallback xmlns="">
          <p:sp>
            <p:nvSpPr>
              <p:cNvPr id="29" name="文本框 28">
                <a:extLst>
                  <a:ext uri="{FF2B5EF4-FFF2-40B4-BE49-F238E27FC236}">
                    <a16:creationId xmlns:a16="http://schemas.microsoft.com/office/drawing/2014/main" id="{90FE8228-BADD-735E-0A80-36A7BCFF9E1B}"/>
                  </a:ext>
                </a:extLst>
              </p:cNvPr>
              <p:cNvSpPr txBox="1">
                <a:spLocks noRot="1" noChangeAspect="1" noMove="1" noResize="1" noEditPoints="1" noAdjustHandles="1" noChangeArrowheads="1" noChangeShapeType="1" noTextEdit="1"/>
              </p:cNvSpPr>
              <p:nvPr/>
            </p:nvSpPr>
            <p:spPr>
              <a:xfrm>
                <a:off x="814301" y="1734055"/>
                <a:ext cx="741623" cy="369332"/>
              </a:xfrm>
              <a:prstGeom prst="rect">
                <a:avLst/>
              </a:prstGeom>
              <a:blipFill>
                <a:blip r:embed="rId5"/>
                <a:stretch>
                  <a:fillRect b="-819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文本框 29">
                <a:extLst>
                  <a:ext uri="{FF2B5EF4-FFF2-40B4-BE49-F238E27FC236}">
                    <a16:creationId xmlns:a16="http://schemas.microsoft.com/office/drawing/2014/main" id="{B62E4BD1-BC00-5C89-ED88-675C63DB83BA}"/>
                  </a:ext>
                </a:extLst>
              </p:cNvPr>
              <p:cNvSpPr txBox="1"/>
              <p:nvPr/>
            </p:nvSpPr>
            <p:spPr>
              <a:xfrm>
                <a:off x="1410607" y="1723092"/>
                <a:ext cx="74162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1800" i="1" smtClean="0">
                              <a:latin typeface="Cambria Math" panose="02040503050406030204" pitchFamily="18" charset="0"/>
                            </a:rPr>
                          </m:ctrlPr>
                        </m:sSubPr>
                        <m:e>
                          <m:r>
                            <a:rPr lang="zh-CN" altLang="en-US" sz="1800" i="1" smtClean="0">
                              <a:latin typeface="Cambria Math" panose="02040503050406030204" pitchFamily="18" charset="0"/>
                            </a:rPr>
                            <m:t>𝜑</m:t>
                          </m:r>
                        </m:e>
                        <m:sub>
                          <m:r>
                            <a:rPr lang="en-US" altLang="zh-CN" sz="1800" b="0" i="1" smtClean="0">
                              <a:latin typeface="Cambria Math" panose="02040503050406030204" pitchFamily="18" charset="0"/>
                            </a:rPr>
                            <m:t>2</m:t>
                          </m:r>
                        </m:sub>
                      </m:sSub>
                    </m:oMath>
                  </m:oMathPara>
                </a14:m>
                <a:endParaRPr lang="zh-CN" altLang="en-US" dirty="0"/>
              </a:p>
            </p:txBody>
          </p:sp>
        </mc:Choice>
        <mc:Fallback xmlns="">
          <p:sp>
            <p:nvSpPr>
              <p:cNvPr id="30" name="文本框 29">
                <a:extLst>
                  <a:ext uri="{FF2B5EF4-FFF2-40B4-BE49-F238E27FC236}">
                    <a16:creationId xmlns:a16="http://schemas.microsoft.com/office/drawing/2014/main" id="{B62E4BD1-BC00-5C89-ED88-675C63DB83BA}"/>
                  </a:ext>
                </a:extLst>
              </p:cNvPr>
              <p:cNvSpPr txBox="1">
                <a:spLocks noRot="1" noChangeAspect="1" noMove="1" noResize="1" noEditPoints="1" noAdjustHandles="1" noChangeArrowheads="1" noChangeShapeType="1" noTextEdit="1"/>
              </p:cNvSpPr>
              <p:nvPr/>
            </p:nvSpPr>
            <p:spPr>
              <a:xfrm>
                <a:off x="1410607" y="1723092"/>
                <a:ext cx="741623" cy="369332"/>
              </a:xfrm>
              <a:prstGeom prst="rect">
                <a:avLst/>
              </a:prstGeom>
              <a:blipFill>
                <a:blip r:embed="rId6"/>
                <a:stretch>
                  <a:fillRect b="-8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文本框 30">
                <a:extLst>
                  <a:ext uri="{FF2B5EF4-FFF2-40B4-BE49-F238E27FC236}">
                    <a16:creationId xmlns:a16="http://schemas.microsoft.com/office/drawing/2014/main" id="{9E7F3B0A-C084-32BE-D145-8992788C3147}"/>
                  </a:ext>
                </a:extLst>
              </p:cNvPr>
              <p:cNvSpPr txBox="1"/>
              <p:nvPr/>
            </p:nvSpPr>
            <p:spPr>
              <a:xfrm>
                <a:off x="2258426" y="1724296"/>
                <a:ext cx="74162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1800" i="1" smtClean="0">
                              <a:latin typeface="Cambria Math" panose="02040503050406030204" pitchFamily="18" charset="0"/>
                            </a:rPr>
                          </m:ctrlPr>
                        </m:sSubPr>
                        <m:e>
                          <m:r>
                            <a:rPr lang="zh-CN" altLang="en-US" sz="1800" i="1" smtClean="0">
                              <a:latin typeface="Cambria Math" panose="02040503050406030204" pitchFamily="18" charset="0"/>
                            </a:rPr>
                            <m:t>𝜑</m:t>
                          </m:r>
                        </m:e>
                        <m:sub>
                          <m:r>
                            <a:rPr lang="en-US" altLang="zh-CN" sz="1800" b="0" i="1" smtClean="0">
                              <a:latin typeface="Cambria Math" panose="02040503050406030204" pitchFamily="18" charset="0"/>
                            </a:rPr>
                            <m:t>𝑁</m:t>
                          </m:r>
                          <m:r>
                            <a:rPr lang="en-US" altLang="zh-CN" sz="1800" b="0" i="1" smtClean="0">
                              <a:latin typeface="Cambria Math" panose="02040503050406030204" pitchFamily="18" charset="0"/>
                            </a:rPr>
                            <m:t>−1</m:t>
                          </m:r>
                        </m:sub>
                      </m:sSub>
                    </m:oMath>
                  </m:oMathPara>
                </a14:m>
                <a:endParaRPr lang="zh-CN" altLang="en-US" dirty="0"/>
              </a:p>
            </p:txBody>
          </p:sp>
        </mc:Choice>
        <mc:Fallback xmlns="">
          <p:sp>
            <p:nvSpPr>
              <p:cNvPr id="31" name="文本框 30">
                <a:extLst>
                  <a:ext uri="{FF2B5EF4-FFF2-40B4-BE49-F238E27FC236}">
                    <a16:creationId xmlns:a16="http://schemas.microsoft.com/office/drawing/2014/main" id="{9E7F3B0A-C084-32BE-D145-8992788C3147}"/>
                  </a:ext>
                </a:extLst>
              </p:cNvPr>
              <p:cNvSpPr txBox="1">
                <a:spLocks noRot="1" noChangeAspect="1" noMove="1" noResize="1" noEditPoints="1" noAdjustHandles="1" noChangeArrowheads="1" noChangeShapeType="1" noTextEdit="1"/>
              </p:cNvSpPr>
              <p:nvPr/>
            </p:nvSpPr>
            <p:spPr>
              <a:xfrm>
                <a:off x="2258426" y="1724296"/>
                <a:ext cx="741623" cy="369332"/>
              </a:xfrm>
              <a:prstGeom prst="rect">
                <a:avLst/>
              </a:prstGeom>
              <a:blipFill>
                <a:blip r:embed="rId7"/>
                <a:stretch>
                  <a:fillRect b="-8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 name="文本框 31">
                <a:extLst>
                  <a:ext uri="{FF2B5EF4-FFF2-40B4-BE49-F238E27FC236}">
                    <a16:creationId xmlns:a16="http://schemas.microsoft.com/office/drawing/2014/main" id="{C4FA4667-61C3-2712-F2D0-4A51188DF186}"/>
                  </a:ext>
                </a:extLst>
              </p:cNvPr>
              <p:cNvSpPr txBox="1"/>
              <p:nvPr/>
            </p:nvSpPr>
            <p:spPr>
              <a:xfrm>
                <a:off x="2815256" y="1747822"/>
                <a:ext cx="74162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1800" i="1" smtClean="0">
                              <a:latin typeface="Cambria Math" panose="02040503050406030204" pitchFamily="18" charset="0"/>
                            </a:rPr>
                          </m:ctrlPr>
                        </m:sSubPr>
                        <m:e>
                          <m:r>
                            <a:rPr lang="zh-CN" altLang="en-US" sz="1800" i="1" smtClean="0">
                              <a:latin typeface="Cambria Math" panose="02040503050406030204" pitchFamily="18" charset="0"/>
                            </a:rPr>
                            <m:t>𝜑</m:t>
                          </m:r>
                        </m:e>
                        <m:sub>
                          <m:r>
                            <a:rPr lang="en-US" altLang="zh-CN" sz="1800" b="0" i="1" smtClean="0">
                              <a:latin typeface="Cambria Math" panose="02040503050406030204" pitchFamily="18" charset="0"/>
                            </a:rPr>
                            <m:t>𝑁</m:t>
                          </m:r>
                        </m:sub>
                      </m:sSub>
                    </m:oMath>
                  </m:oMathPara>
                </a14:m>
                <a:endParaRPr lang="zh-CN" altLang="en-US" dirty="0"/>
              </a:p>
            </p:txBody>
          </p:sp>
        </mc:Choice>
        <mc:Fallback xmlns="">
          <p:sp>
            <p:nvSpPr>
              <p:cNvPr id="32" name="文本框 31">
                <a:extLst>
                  <a:ext uri="{FF2B5EF4-FFF2-40B4-BE49-F238E27FC236}">
                    <a16:creationId xmlns:a16="http://schemas.microsoft.com/office/drawing/2014/main" id="{C4FA4667-61C3-2712-F2D0-4A51188DF186}"/>
                  </a:ext>
                </a:extLst>
              </p:cNvPr>
              <p:cNvSpPr txBox="1">
                <a:spLocks noRot="1" noChangeAspect="1" noMove="1" noResize="1" noEditPoints="1" noAdjustHandles="1" noChangeArrowheads="1" noChangeShapeType="1" noTextEdit="1"/>
              </p:cNvSpPr>
              <p:nvPr/>
            </p:nvSpPr>
            <p:spPr>
              <a:xfrm>
                <a:off x="2815256" y="1747822"/>
                <a:ext cx="741623" cy="369332"/>
              </a:xfrm>
              <a:prstGeom prst="rect">
                <a:avLst/>
              </a:prstGeom>
              <a:blipFill>
                <a:blip r:embed="rId8"/>
                <a:stretch>
                  <a:fillRect b="-8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文本框 32">
                <a:extLst>
                  <a:ext uri="{FF2B5EF4-FFF2-40B4-BE49-F238E27FC236}">
                    <a16:creationId xmlns:a16="http://schemas.microsoft.com/office/drawing/2014/main" id="{F12FCFCB-FCA5-4A7A-74AF-B60609FCBE9C}"/>
                  </a:ext>
                </a:extLst>
              </p:cNvPr>
              <p:cNvSpPr txBox="1"/>
              <p:nvPr/>
            </p:nvSpPr>
            <p:spPr>
              <a:xfrm>
                <a:off x="3409758" y="1747822"/>
                <a:ext cx="74162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1800" i="1" smtClean="0">
                              <a:latin typeface="Cambria Math" panose="02040503050406030204" pitchFamily="18" charset="0"/>
                            </a:rPr>
                          </m:ctrlPr>
                        </m:sSubPr>
                        <m:e>
                          <m:r>
                            <a:rPr lang="zh-CN" altLang="en-US" sz="1800" i="1" smtClean="0">
                              <a:latin typeface="Cambria Math" panose="02040503050406030204" pitchFamily="18" charset="0"/>
                            </a:rPr>
                            <m:t>𝜑</m:t>
                          </m:r>
                        </m:e>
                        <m:sub>
                          <m:r>
                            <a:rPr lang="en-US" altLang="zh-CN" sz="1800" b="0" i="1" smtClean="0">
                              <a:latin typeface="Cambria Math" panose="02040503050406030204" pitchFamily="18" charset="0"/>
                            </a:rPr>
                            <m:t>𝑁</m:t>
                          </m:r>
                          <m:r>
                            <a:rPr lang="en-US" altLang="zh-CN" sz="1800" b="0" i="1" smtClean="0">
                              <a:latin typeface="Cambria Math" panose="02040503050406030204" pitchFamily="18" charset="0"/>
                            </a:rPr>
                            <m:t>+1</m:t>
                          </m:r>
                        </m:sub>
                      </m:sSub>
                    </m:oMath>
                  </m:oMathPara>
                </a14:m>
                <a:endParaRPr lang="zh-CN" altLang="en-US" dirty="0"/>
              </a:p>
            </p:txBody>
          </p:sp>
        </mc:Choice>
        <mc:Fallback xmlns="">
          <p:sp>
            <p:nvSpPr>
              <p:cNvPr id="33" name="文本框 32">
                <a:extLst>
                  <a:ext uri="{FF2B5EF4-FFF2-40B4-BE49-F238E27FC236}">
                    <a16:creationId xmlns:a16="http://schemas.microsoft.com/office/drawing/2014/main" id="{F12FCFCB-FCA5-4A7A-74AF-B60609FCBE9C}"/>
                  </a:ext>
                </a:extLst>
              </p:cNvPr>
              <p:cNvSpPr txBox="1">
                <a:spLocks noRot="1" noChangeAspect="1" noMove="1" noResize="1" noEditPoints="1" noAdjustHandles="1" noChangeArrowheads="1" noChangeShapeType="1" noTextEdit="1"/>
              </p:cNvSpPr>
              <p:nvPr/>
            </p:nvSpPr>
            <p:spPr>
              <a:xfrm>
                <a:off x="3409758" y="1747822"/>
                <a:ext cx="741623" cy="369332"/>
              </a:xfrm>
              <a:prstGeom prst="rect">
                <a:avLst/>
              </a:prstGeom>
              <a:blipFill>
                <a:blip r:embed="rId9"/>
                <a:stretch>
                  <a:fillRect b="-8333"/>
                </a:stretch>
              </a:blipFill>
            </p:spPr>
            <p:txBody>
              <a:bodyPr/>
              <a:lstStyle/>
              <a:p>
                <a:r>
                  <a:rPr lang="zh-CN" altLang="en-US">
                    <a:noFill/>
                  </a:rPr>
                  <a:t> </a:t>
                </a:r>
              </a:p>
            </p:txBody>
          </p:sp>
        </mc:Fallback>
      </mc:AlternateContent>
      <p:sp>
        <p:nvSpPr>
          <p:cNvPr id="34" name="文本框 33">
            <a:extLst>
              <a:ext uri="{FF2B5EF4-FFF2-40B4-BE49-F238E27FC236}">
                <a16:creationId xmlns:a16="http://schemas.microsoft.com/office/drawing/2014/main" id="{713578EC-90E3-9F62-A427-78F581416DD1}"/>
              </a:ext>
            </a:extLst>
          </p:cNvPr>
          <p:cNvSpPr txBox="1"/>
          <p:nvPr/>
        </p:nvSpPr>
        <p:spPr>
          <a:xfrm>
            <a:off x="459441" y="1180897"/>
            <a:ext cx="5683913" cy="369332"/>
          </a:xfrm>
          <a:prstGeom prst="rect">
            <a:avLst/>
          </a:prstGeom>
          <a:noFill/>
        </p:spPr>
        <p:txBody>
          <a:bodyPr wrap="square">
            <a:spAutoFit/>
          </a:bodyPr>
          <a:lstStyle/>
          <a:p>
            <a:r>
              <a:rPr lang="en-GB" altLang="zh-CN" sz="1800" b="1" dirty="0">
                <a:effectLst/>
                <a:latin typeface="+mj-lt"/>
                <a:ea typeface="等线" panose="02010600030101010101" pitchFamily="2" charset="-122"/>
              </a:rPr>
              <a:t>N-periodic k-space aliased SPGR (ka-SPGR)</a:t>
            </a:r>
            <a:endParaRPr lang="zh-CN" altLang="en-US" b="1" dirty="0">
              <a:latin typeface="+mj-lt"/>
            </a:endParaRPr>
          </a:p>
        </p:txBody>
      </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9F6BA61D-51F9-AE55-37DB-438400921A2A}"/>
                  </a:ext>
                </a:extLst>
              </p:cNvPr>
              <p:cNvSpPr txBox="1"/>
              <p:nvPr/>
            </p:nvSpPr>
            <p:spPr>
              <a:xfrm>
                <a:off x="4078085" y="1720222"/>
                <a:ext cx="5270526" cy="1145378"/>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US" altLang="zh-CN" sz="2000" b="0" i="1" smtClean="0">
                          <a:solidFill>
                            <a:schemeClr val="tx1"/>
                          </a:solidFill>
                          <a:latin typeface="Cambria Math" panose="02040503050406030204" pitchFamily="18" charset="0"/>
                        </a:rPr>
                        <m:t>𝑆</m:t>
                      </m:r>
                      <m:d>
                        <m:dPr>
                          <m:ctrlPr>
                            <a:rPr lang="en-US" altLang="zh-CN" sz="2000" b="0" i="1" smtClean="0">
                              <a:solidFill>
                                <a:schemeClr val="tx1"/>
                              </a:solidFill>
                              <a:latin typeface="Cambria Math" panose="02040503050406030204" pitchFamily="18" charset="0"/>
                            </a:rPr>
                          </m:ctrlPr>
                        </m:dPr>
                        <m:e>
                          <m:r>
                            <a:rPr lang="en-US" altLang="zh-CN" sz="2000" b="0" i="1" smtClean="0">
                              <a:solidFill>
                                <a:schemeClr val="tx1"/>
                              </a:solidFill>
                              <a:latin typeface="Cambria Math" panose="02040503050406030204" pitchFamily="18" charset="0"/>
                            </a:rPr>
                            <m:t>𝑛</m:t>
                          </m:r>
                        </m:e>
                      </m:d>
                      <m:r>
                        <a:rPr lang="en-US" altLang="zh-CN" sz="2000" b="0" i="1" smtClean="0">
                          <a:solidFill>
                            <a:schemeClr val="tx1"/>
                          </a:solidFill>
                          <a:latin typeface="Cambria Math" panose="02040503050406030204" pitchFamily="18" charset="0"/>
                        </a:rPr>
                        <m:t>= </m:t>
                      </m:r>
                      <m:nary>
                        <m:naryPr>
                          <m:chr m:val="∑"/>
                          <m:supHide m:val="on"/>
                          <m:ctrlPr>
                            <a:rPr lang="en-US" altLang="zh-CN" sz="2000" b="0" i="1" smtClean="0">
                              <a:solidFill>
                                <a:schemeClr val="tx1"/>
                              </a:solidFill>
                              <a:latin typeface="Cambria Math" panose="02040503050406030204" pitchFamily="18" charset="0"/>
                            </a:rPr>
                          </m:ctrlPr>
                        </m:naryPr>
                        <m:sub>
                          <m:r>
                            <m:rPr>
                              <m:brk m:alnAt="7"/>
                            </m:rPr>
                            <a:rPr lang="en-US" altLang="zh-CN" sz="2000" b="0" i="1" smtClean="0">
                              <a:solidFill>
                                <a:schemeClr val="tx1"/>
                              </a:solidFill>
                              <a:latin typeface="Cambria Math" panose="02040503050406030204" pitchFamily="18" charset="0"/>
                            </a:rPr>
                            <m:t>𝐹</m:t>
                          </m:r>
                        </m:sub>
                        <m:sup/>
                        <m:e>
                          <m:r>
                            <a:rPr lang="en-US" altLang="zh-CN" sz="2000" b="0" i="1" smtClean="0">
                              <a:solidFill>
                                <a:schemeClr val="tx1"/>
                              </a:solidFill>
                              <a:latin typeface="Cambria Math" panose="02040503050406030204" pitchFamily="18" charset="0"/>
                            </a:rPr>
                            <m:t>𝐴</m:t>
                          </m:r>
                          <m:r>
                            <a:rPr lang="en-US" altLang="zh-CN" sz="2000" b="0" i="1" smtClean="0">
                              <a:solidFill>
                                <a:schemeClr val="tx1"/>
                              </a:solidFill>
                              <a:latin typeface="Cambria Math" panose="02040503050406030204" pitchFamily="18" charset="0"/>
                            </a:rPr>
                            <m:t> </m:t>
                          </m:r>
                          <m:sSup>
                            <m:sSupPr>
                              <m:ctrlPr>
                                <a:rPr lang="en-US" altLang="zh-CN" sz="2000" b="0" i="1" smtClean="0">
                                  <a:solidFill>
                                    <a:schemeClr val="tx1"/>
                                  </a:solidFill>
                                  <a:latin typeface="Cambria Math" panose="02040503050406030204" pitchFamily="18" charset="0"/>
                                </a:rPr>
                              </m:ctrlPr>
                            </m:sSupPr>
                            <m:e>
                              <m:r>
                                <a:rPr lang="en-US" altLang="zh-CN" sz="2000" b="0" i="1" smtClean="0">
                                  <a:solidFill>
                                    <a:schemeClr val="tx1"/>
                                  </a:solidFill>
                                  <a:latin typeface="Cambria Math" panose="02040503050406030204" pitchFamily="18" charset="0"/>
                                </a:rPr>
                                <m:t>𝑒</m:t>
                              </m:r>
                            </m:e>
                            <m:sup>
                              <m:r>
                                <a:rPr lang="en-US" altLang="zh-CN" sz="2000" b="0" i="1" smtClean="0">
                                  <a:solidFill>
                                    <a:schemeClr val="tx1"/>
                                  </a:solidFill>
                                  <a:latin typeface="Cambria Math" panose="02040503050406030204" pitchFamily="18" charset="0"/>
                                </a:rPr>
                                <m:t>− </m:t>
                              </m:r>
                              <m:f>
                                <m:fPr>
                                  <m:ctrlPr>
                                    <a:rPr lang="en-US" altLang="zh-CN" sz="2000" b="0" i="1" smtClean="0">
                                      <a:solidFill>
                                        <a:schemeClr val="tx1"/>
                                      </a:solidFill>
                                      <a:latin typeface="Cambria Math" panose="02040503050406030204" pitchFamily="18" charset="0"/>
                                    </a:rPr>
                                  </m:ctrlPr>
                                </m:fPr>
                                <m:num>
                                  <m:r>
                                    <a:rPr lang="en-US" altLang="zh-CN" sz="2000" b="0" i="1" smtClean="0">
                                      <a:solidFill>
                                        <a:schemeClr val="tx1"/>
                                      </a:solidFill>
                                      <a:latin typeface="Cambria Math" panose="02040503050406030204" pitchFamily="18" charset="0"/>
                                    </a:rPr>
                                    <m:t>𝑇𝐸</m:t>
                                  </m:r>
                                  <m:r>
                                    <a:rPr lang="en-US" altLang="zh-CN" sz="2000" b="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𝐹</m:t>
                                  </m:r>
                                  <m:r>
                                    <a:rPr lang="en-US" altLang="zh-CN" sz="2000" b="0" i="1" smtClean="0">
                                      <a:solidFill>
                                        <a:schemeClr val="tx1"/>
                                      </a:solidFill>
                                      <a:latin typeface="Cambria Math" panose="02040503050406030204" pitchFamily="18" charset="0"/>
                                      <a:ea typeface="Cambria Math" panose="02040503050406030204" pitchFamily="18" charset="0"/>
                                    </a:rPr>
                                    <m:t>×</m:t>
                                  </m:r>
                                  <m:r>
                                    <a:rPr lang="en-US" altLang="zh-CN" sz="2000" b="0" i="1" smtClean="0">
                                      <a:solidFill>
                                        <a:schemeClr val="tx1"/>
                                      </a:solidFill>
                                      <a:latin typeface="Cambria Math" panose="02040503050406030204" pitchFamily="18" charset="0"/>
                                    </a:rPr>
                                    <m:t>𝑇𝑅</m:t>
                                  </m:r>
                                </m:num>
                                <m:den>
                                  <m:r>
                                    <a:rPr lang="en-US" altLang="zh-CN" sz="2000" b="0" i="1" smtClean="0">
                                      <a:solidFill>
                                        <a:schemeClr val="tx1"/>
                                      </a:solidFill>
                                      <a:latin typeface="Cambria Math" panose="02040503050406030204" pitchFamily="18" charset="0"/>
                                    </a:rPr>
                                    <m:t>𝑇</m:t>
                                  </m:r>
                                  <m:r>
                                    <a:rPr lang="en-US" altLang="zh-CN" sz="2000" b="0" i="1" smtClean="0">
                                      <a:solidFill>
                                        <a:schemeClr val="tx1"/>
                                      </a:solidFill>
                                      <a:latin typeface="Cambria Math" panose="02040503050406030204" pitchFamily="18" charset="0"/>
                                    </a:rPr>
                                    <m:t>2∗</m:t>
                                  </m:r>
                                </m:den>
                              </m:f>
                              <m:r>
                                <a:rPr lang="en-US" altLang="zh-CN" sz="2000" b="0" i="1" smtClean="0">
                                  <a:solidFill>
                                    <a:schemeClr val="tx1"/>
                                  </a:solidFill>
                                  <a:latin typeface="Cambria Math" panose="02040503050406030204" pitchFamily="18" charset="0"/>
                                </a:rPr>
                                <m:t> </m:t>
                              </m:r>
                            </m:sup>
                          </m:sSup>
                          <m:sSup>
                            <m:sSupPr>
                              <m:ctrlPr>
                                <a:rPr lang="en-US" altLang="zh-CN" sz="2000" b="0" i="1" smtClean="0">
                                  <a:solidFill>
                                    <a:schemeClr val="tx1"/>
                                  </a:solidFill>
                                  <a:latin typeface="Cambria Math" panose="02040503050406030204" pitchFamily="18" charset="0"/>
                                </a:rPr>
                              </m:ctrlPr>
                            </m:sSupPr>
                            <m:e>
                              <m:r>
                                <a:rPr lang="en-US" altLang="zh-CN" sz="2000" b="0" i="1" smtClean="0">
                                  <a:solidFill>
                                    <a:schemeClr val="tx1"/>
                                  </a:solidFill>
                                  <a:latin typeface="Cambria Math" panose="02040503050406030204" pitchFamily="18" charset="0"/>
                                </a:rPr>
                                <m:t>𝑒</m:t>
                              </m:r>
                            </m:e>
                            <m:sup>
                              <m:r>
                                <a:rPr lang="en-US" altLang="zh-CN" sz="2000" b="0" i="1" smtClean="0">
                                  <a:solidFill>
                                    <a:schemeClr val="tx1"/>
                                  </a:solidFill>
                                  <a:latin typeface="Cambria Math" panose="02040503050406030204" pitchFamily="18" charset="0"/>
                                </a:rPr>
                                <m:t>𝑖</m:t>
                              </m:r>
                              <m:r>
                                <m:rPr>
                                  <m:sty m:val="p"/>
                                </m:rPr>
                                <a:rPr lang="el-GR" altLang="zh-CN" sz="2000" i="1">
                                  <a:latin typeface="Cambria Math" panose="02040503050406030204" pitchFamily="18" charset="0"/>
                                </a:rPr>
                                <m:t>ω</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𝑇𝐸</m:t>
                              </m:r>
                              <m:r>
                                <a:rPr lang="en-US" altLang="zh-CN" sz="2000" b="0" i="1" smtClean="0">
                                  <a:latin typeface="Cambria Math" panose="02040503050406030204" pitchFamily="18" charset="0"/>
                                </a:rPr>
                                <m:t>+</m:t>
                              </m:r>
                              <m:r>
                                <a:rPr lang="en-US" altLang="zh-CN" sz="2000" b="0" i="1" smtClean="0">
                                  <a:solidFill>
                                    <a:schemeClr val="tx1"/>
                                  </a:solidFill>
                                  <a:latin typeface="Cambria Math" panose="02040503050406030204" pitchFamily="18" charset="0"/>
                                </a:rPr>
                                <m:t>𝐹</m:t>
                              </m:r>
                              <m:r>
                                <a:rPr lang="en-US" altLang="zh-CN" sz="2000" i="1">
                                  <a:latin typeface="Cambria Math" panose="02040503050406030204" pitchFamily="18" charset="0"/>
                                  <a:ea typeface="Cambria Math" panose="02040503050406030204" pitchFamily="18" charset="0"/>
                                </a:rPr>
                                <m:t>×</m:t>
                              </m:r>
                              <m:r>
                                <a:rPr lang="en-US" altLang="zh-CN" sz="2000" b="0" i="1" smtClean="0">
                                  <a:solidFill>
                                    <a:schemeClr val="tx1"/>
                                  </a:solidFill>
                                  <a:latin typeface="Cambria Math" panose="02040503050406030204" pitchFamily="18" charset="0"/>
                                </a:rPr>
                                <m:t>𝑇𝑅</m:t>
                              </m:r>
                              <m:r>
                                <a:rPr lang="en-US" altLang="zh-CN" sz="2000" b="0" i="1" smtClean="0">
                                  <a:solidFill>
                                    <a:schemeClr val="tx1"/>
                                  </a:solidFill>
                                  <a:latin typeface="Cambria Math" panose="02040503050406030204" pitchFamily="18" charset="0"/>
                                </a:rPr>
                                <m:t>)</m:t>
                              </m:r>
                            </m:sup>
                          </m:sSup>
                          <m:r>
                            <a:rPr lang="en-US" altLang="zh-CN" sz="2000" b="0" i="1" smtClean="0">
                              <a:solidFill>
                                <a:schemeClr val="tx1"/>
                              </a:solidFill>
                              <a:latin typeface="Cambria Math" panose="02040503050406030204" pitchFamily="18" charset="0"/>
                            </a:rPr>
                            <m:t> </m:t>
                          </m:r>
                          <m:sSup>
                            <m:sSupPr>
                              <m:ctrlPr>
                                <a:rPr lang="en-US" altLang="zh-CN" sz="2000" b="0" i="1" smtClean="0">
                                  <a:solidFill>
                                    <a:schemeClr val="tx1"/>
                                  </a:solidFill>
                                  <a:latin typeface="Cambria Math" panose="02040503050406030204" pitchFamily="18" charset="0"/>
                                </a:rPr>
                              </m:ctrlPr>
                            </m:sSupPr>
                            <m:e>
                              <m:r>
                                <a:rPr lang="en-US" altLang="zh-CN" sz="2000" b="0" i="1" smtClean="0">
                                  <a:solidFill>
                                    <a:schemeClr val="tx1"/>
                                  </a:solidFill>
                                  <a:latin typeface="Cambria Math" panose="02040503050406030204" pitchFamily="18" charset="0"/>
                                </a:rPr>
                                <m:t>𝑒</m:t>
                              </m:r>
                            </m:e>
                            <m:sup>
                              <m:r>
                                <a:rPr lang="en-US" altLang="zh-CN" sz="2000" b="0" i="1" smtClean="0">
                                  <a:solidFill>
                                    <a:schemeClr val="tx1"/>
                                  </a:solidFill>
                                  <a:latin typeface="Cambria Math" panose="02040503050406030204" pitchFamily="18" charset="0"/>
                                </a:rPr>
                                <m:t>𝑖𝑛𝐹</m:t>
                              </m:r>
                              <m:r>
                                <a:rPr lang="en-US" altLang="zh-CN" sz="2000" b="1" i="1" smtClean="0">
                                  <a:solidFill>
                                    <a:schemeClr val="tx1"/>
                                  </a:solidFill>
                                  <a:latin typeface="Cambria Math" panose="02040503050406030204" pitchFamily="18" charset="0"/>
                                </a:rPr>
                                <m:t> </m:t>
                              </m:r>
                              <m:f>
                                <m:fPr>
                                  <m:ctrlPr>
                                    <a:rPr lang="en-US" altLang="zh-CN" sz="2000" b="1" i="1">
                                      <a:latin typeface="Cambria Math" panose="02040503050406030204" pitchFamily="18" charset="0"/>
                                      <a:ea typeface="Cambria Math" panose="02040503050406030204" pitchFamily="18" charset="0"/>
                                    </a:rPr>
                                  </m:ctrlPr>
                                </m:fPr>
                                <m:num>
                                  <m:r>
                                    <a:rPr lang="en-US" altLang="zh-CN" sz="2000" b="1" i="1">
                                      <a:latin typeface="Cambria Math" panose="02040503050406030204" pitchFamily="18" charset="0"/>
                                      <a:ea typeface="Cambria Math" panose="02040503050406030204" pitchFamily="18" charset="0"/>
                                    </a:rPr>
                                    <m:t>𝟐</m:t>
                                  </m:r>
                                  <m:r>
                                    <a:rPr lang="zh-CN" altLang="en-US" sz="2000" b="1" i="1">
                                      <a:latin typeface="Cambria Math" panose="02040503050406030204" pitchFamily="18" charset="0"/>
                                      <a:ea typeface="Cambria Math" panose="02040503050406030204" pitchFamily="18" charset="0"/>
                                    </a:rPr>
                                    <m:t>𝝅</m:t>
                                  </m:r>
                                </m:num>
                                <m:den>
                                  <m:r>
                                    <a:rPr lang="en-US" altLang="zh-CN" sz="2000" b="1" i="1">
                                      <a:latin typeface="Cambria Math" panose="02040503050406030204" pitchFamily="18" charset="0"/>
                                      <a:ea typeface="Cambria Math" panose="02040503050406030204" pitchFamily="18" charset="0"/>
                                    </a:rPr>
                                    <m:t>𝑵</m:t>
                                  </m:r>
                                </m:den>
                              </m:f>
                            </m:sup>
                          </m:sSup>
                        </m:e>
                      </m:nary>
                      <m:r>
                        <m:rPr>
                          <m:nor/>
                        </m:rPr>
                        <a:rPr lang="en-US" altLang="zh-CN" sz="2000" b="0" i="0" smtClean="0">
                          <a:solidFill>
                            <a:schemeClr val="tx1"/>
                          </a:solidFill>
                          <a:latin typeface="Cambria Math" panose="02040503050406030204" pitchFamily="18" charset="0"/>
                        </a:rPr>
                        <m:t> </m:t>
                      </m:r>
                    </m:oMath>
                  </m:oMathPara>
                </a14:m>
                <a:endParaRPr lang="en-US" altLang="zh-CN" sz="2000" b="0" i="0" dirty="0">
                  <a:solidFill>
                    <a:schemeClr val="tx1"/>
                  </a:solidFill>
                  <a:latin typeface="Cambria Math" panose="02040503050406030204" pitchFamily="18" charset="0"/>
                </a:endParaRPr>
              </a:p>
              <a:p>
                <a:pPr algn="ctr"/>
                <a:endParaRPr lang="en-US" altLang="zh-CN" sz="2000" dirty="0"/>
              </a:p>
            </p:txBody>
          </p:sp>
        </mc:Choice>
        <mc:Fallback xmlns="">
          <p:sp>
            <p:nvSpPr>
              <p:cNvPr id="6" name="文本框 5">
                <a:extLst>
                  <a:ext uri="{FF2B5EF4-FFF2-40B4-BE49-F238E27FC236}">
                    <a16:creationId xmlns:a16="http://schemas.microsoft.com/office/drawing/2014/main" id="{9F6BA61D-51F9-AE55-37DB-438400921A2A}"/>
                  </a:ext>
                </a:extLst>
              </p:cNvPr>
              <p:cNvSpPr txBox="1">
                <a:spLocks noRot="1" noChangeAspect="1" noMove="1" noResize="1" noEditPoints="1" noAdjustHandles="1" noChangeArrowheads="1" noChangeShapeType="1" noTextEdit="1"/>
              </p:cNvSpPr>
              <p:nvPr/>
            </p:nvSpPr>
            <p:spPr>
              <a:xfrm>
                <a:off x="4078085" y="1720222"/>
                <a:ext cx="5270526" cy="1145378"/>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9" name="文本框 38">
                <a:extLst>
                  <a:ext uri="{FF2B5EF4-FFF2-40B4-BE49-F238E27FC236}">
                    <a16:creationId xmlns:a16="http://schemas.microsoft.com/office/drawing/2014/main" id="{1E9B3997-16CC-601D-26AB-F0527B286B35}"/>
                  </a:ext>
                </a:extLst>
              </p:cNvPr>
              <p:cNvSpPr txBox="1"/>
              <p:nvPr/>
            </p:nvSpPr>
            <p:spPr>
              <a:xfrm>
                <a:off x="3226349" y="4963222"/>
                <a:ext cx="2051207" cy="369332"/>
              </a:xfrm>
              <a:prstGeom prst="rect">
                <a:avLst/>
              </a:prstGeom>
              <a:noFill/>
            </p:spPr>
            <p:txBody>
              <a:bodyPr wrap="square">
                <a:spAutoFit/>
              </a:bodyPr>
              <a:lstStyle/>
              <a:p>
                <a:pPr algn="ctr"/>
                <a:r>
                  <a:rPr lang="en-US" altLang="zh-CN" sz="1800" b="0" dirty="0"/>
                  <a:t> 0 </a:t>
                </a:r>
                <a14:m>
                  <m:oMath xmlns:m="http://schemas.openxmlformats.org/officeDocument/2006/math">
                    <m:r>
                      <a:rPr lang="en-US" altLang="zh-CN" sz="1800" b="0" i="1" smtClean="0">
                        <a:latin typeface="Cambria Math" panose="02040503050406030204" pitchFamily="18" charset="0"/>
                      </a:rPr>
                      <m:t>≤</m:t>
                    </m:r>
                    <m:r>
                      <m:rPr>
                        <m:nor/>
                      </m:rPr>
                      <a:rPr lang="en-US" altLang="zh-CN" sz="1800" b="0" i="0" smtClean="0"/>
                      <m:t>F</m:t>
                    </m:r>
                    <m:r>
                      <a:rPr lang="en-US" altLang="zh-CN" i="1">
                        <a:latin typeface="Cambria Math" panose="02040503050406030204" pitchFamily="18" charset="0"/>
                      </a:rPr>
                      <m:t>≤</m:t>
                    </m:r>
                  </m:oMath>
                </a14:m>
                <a:r>
                  <a:rPr lang="zh-CN" altLang="en-US" sz="1800" dirty="0">
                    <a:solidFill>
                      <a:schemeClr val="tx1"/>
                    </a:solidFill>
                  </a:rPr>
                  <a:t> </a:t>
                </a:r>
                <a:r>
                  <a:rPr lang="en-US" altLang="zh-CN" sz="1800" dirty="0">
                    <a:solidFill>
                      <a:schemeClr val="tx1"/>
                    </a:solidFill>
                  </a:rPr>
                  <a:t>(N-1)</a:t>
                </a:r>
                <a:endParaRPr lang="zh-CN" altLang="en-US" sz="1800" dirty="0">
                  <a:solidFill>
                    <a:schemeClr val="tx1"/>
                  </a:solidFill>
                </a:endParaRPr>
              </a:p>
            </p:txBody>
          </p:sp>
        </mc:Choice>
        <mc:Fallback xmlns="">
          <p:sp>
            <p:nvSpPr>
              <p:cNvPr id="39" name="文本框 38">
                <a:extLst>
                  <a:ext uri="{FF2B5EF4-FFF2-40B4-BE49-F238E27FC236}">
                    <a16:creationId xmlns:a16="http://schemas.microsoft.com/office/drawing/2014/main" id="{1E9B3997-16CC-601D-26AB-F0527B286B35}"/>
                  </a:ext>
                </a:extLst>
              </p:cNvPr>
              <p:cNvSpPr txBox="1">
                <a:spLocks noRot="1" noChangeAspect="1" noMove="1" noResize="1" noEditPoints="1" noAdjustHandles="1" noChangeArrowheads="1" noChangeShapeType="1" noTextEdit="1"/>
              </p:cNvSpPr>
              <p:nvPr/>
            </p:nvSpPr>
            <p:spPr>
              <a:xfrm>
                <a:off x="3226349" y="4963222"/>
                <a:ext cx="2051207" cy="369332"/>
              </a:xfrm>
              <a:prstGeom prst="rect">
                <a:avLst/>
              </a:prstGeom>
              <a:blipFill>
                <a:blip r:embed="rId11"/>
                <a:stretch>
                  <a:fillRect t="-8197" b="-24590"/>
                </a:stretch>
              </a:blipFill>
            </p:spPr>
            <p:txBody>
              <a:bodyPr/>
              <a:lstStyle/>
              <a:p>
                <a:r>
                  <a:rPr lang="zh-CN" altLang="en-US">
                    <a:noFill/>
                  </a:rPr>
                  <a:t> </a:t>
                </a:r>
              </a:p>
            </p:txBody>
          </p:sp>
        </mc:Fallback>
      </mc:AlternateContent>
      <p:sp>
        <p:nvSpPr>
          <p:cNvPr id="40" name="文本框 39">
            <a:extLst>
              <a:ext uri="{FF2B5EF4-FFF2-40B4-BE49-F238E27FC236}">
                <a16:creationId xmlns:a16="http://schemas.microsoft.com/office/drawing/2014/main" id="{7A84AEAA-B085-5390-4856-B0D7FD6A853A}"/>
              </a:ext>
            </a:extLst>
          </p:cNvPr>
          <p:cNvSpPr txBox="1"/>
          <p:nvPr/>
        </p:nvSpPr>
        <p:spPr>
          <a:xfrm>
            <a:off x="184868" y="4964689"/>
            <a:ext cx="2931826" cy="367865"/>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zh-CN" dirty="0">
                <a:latin typeface="+mj-lt"/>
              </a:rPr>
              <a:t>- Gradient spoiling</a:t>
            </a:r>
            <a:endParaRPr lang="zh-CN" altLang="en-US" dirty="0">
              <a:latin typeface="+mj-lt"/>
            </a:endParaRPr>
          </a:p>
        </p:txBody>
      </p:sp>
      <mc:AlternateContent xmlns:mc="http://schemas.openxmlformats.org/markup-compatibility/2006" xmlns:a14="http://schemas.microsoft.com/office/drawing/2010/main">
        <mc:Choice Requires="a14">
          <p:sp>
            <p:nvSpPr>
              <p:cNvPr id="41" name="文本框 40">
                <a:extLst>
                  <a:ext uri="{FF2B5EF4-FFF2-40B4-BE49-F238E27FC236}">
                    <a16:creationId xmlns:a16="http://schemas.microsoft.com/office/drawing/2014/main" id="{CC1BE097-9BF4-6359-4802-4E59DCBB2CC1}"/>
                  </a:ext>
                </a:extLst>
              </p:cNvPr>
              <p:cNvSpPr txBox="1"/>
              <p:nvPr/>
            </p:nvSpPr>
            <p:spPr>
              <a:xfrm>
                <a:off x="3222767" y="4008616"/>
                <a:ext cx="2051207"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m:rPr>
                          <m:nor/>
                        </m:rPr>
                        <a:rPr lang="en-US" altLang="zh-CN" sz="1800" smtClean="0"/>
                        <m:t>F</m:t>
                      </m:r>
                      <m:r>
                        <m:rPr>
                          <m:nor/>
                        </m:rPr>
                        <a:rPr lang="en-US" altLang="zh-CN" sz="1800" smtClean="0"/>
                        <m:t> ∈ </m:t>
                      </m:r>
                      <m:r>
                        <m:rPr>
                          <m:nor/>
                        </m:rPr>
                        <a:rPr lang="en-US" altLang="zh-CN" sz="1800" smtClean="0"/>
                        <m:t>Z</m:t>
                      </m:r>
                      <m:r>
                        <m:rPr>
                          <m:nor/>
                        </m:rPr>
                        <a:rPr lang="en-US" altLang="zh-CN" sz="1800" smtClean="0"/>
                        <m:t> : </m:t>
                      </m:r>
                      <m:r>
                        <m:rPr>
                          <m:nor/>
                        </m:rPr>
                        <a:rPr lang="en-US" altLang="zh-CN" sz="1800" smtClean="0"/>
                        <m:t>F</m:t>
                      </m:r>
                      <m:r>
                        <m:rPr>
                          <m:nor/>
                        </m:rPr>
                        <a:rPr lang="en-US" altLang="zh-CN" sz="1800" smtClean="0"/>
                        <m:t> ≥ 0</m:t>
                      </m:r>
                    </m:oMath>
                  </m:oMathPara>
                </a14:m>
                <a:endParaRPr lang="zh-CN" altLang="en-US" sz="1800" dirty="0">
                  <a:solidFill>
                    <a:schemeClr val="tx1"/>
                  </a:solidFill>
                </a:endParaRPr>
              </a:p>
            </p:txBody>
          </p:sp>
        </mc:Choice>
        <mc:Fallback xmlns="">
          <p:sp>
            <p:nvSpPr>
              <p:cNvPr id="41" name="文本框 40">
                <a:extLst>
                  <a:ext uri="{FF2B5EF4-FFF2-40B4-BE49-F238E27FC236}">
                    <a16:creationId xmlns:a16="http://schemas.microsoft.com/office/drawing/2014/main" id="{CC1BE097-9BF4-6359-4802-4E59DCBB2CC1}"/>
                  </a:ext>
                </a:extLst>
              </p:cNvPr>
              <p:cNvSpPr txBox="1">
                <a:spLocks noRot="1" noChangeAspect="1" noMove="1" noResize="1" noEditPoints="1" noAdjustHandles="1" noChangeArrowheads="1" noChangeShapeType="1" noTextEdit="1"/>
              </p:cNvSpPr>
              <p:nvPr/>
            </p:nvSpPr>
            <p:spPr>
              <a:xfrm>
                <a:off x="3222767" y="4008616"/>
                <a:ext cx="2051207" cy="369332"/>
              </a:xfrm>
              <a:prstGeom prst="rect">
                <a:avLst/>
              </a:prstGeom>
              <a:blipFill>
                <a:blip r:embed="rId12"/>
                <a:stretch>
                  <a:fillRect/>
                </a:stretch>
              </a:blipFill>
            </p:spPr>
            <p:txBody>
              <a:bodyPr/>
              <a:lstStyle/>
              <a:p>
                <a:r>
                  <a:rPr lang="zh-CN" altLang="en-US">
                    <a:noFill/>
                  </a:rPr>
                  <a:t> </a:t>
                </a:r>
              </a:p>
            </p:txBody>
          </p:sp>
        </mc:Fallback>
      </mc:AlternateContent>
      <p:pic>
        <p:nvPicPr>
          <p:cNvPr id="44" name="图片 43" descr="夜空下的树&#10;&#10;低可信度描述已自动生成">
            <a:extLst>
              <a:ext uri="{FF2B5EF4-FFF2-40B4-BE49-F238E27FC236}">
                <a16:creationId xmlns:a16="http://schemas.microsoft.com/office/drawing/2014/main" id="{F9C50114-AF57-1107-B3F9-9D4120BD51B8}"/>
              </a:ext>
            </a:extLst>
          </p:cNvPr>
          <p:cNvPicPr>
            <a:picLocks noChangeAspect="1"/>
          </p:cNvPicPr>
          <p:nvPr/>
        </p:nvPicPr>
        <p:blipFill>
          <a:blip r:embed="rId13"/>
          <a:stretch>
            <a:fillRect/>
          </a:stretch>
        </p:blipFill>
        <p:spPr>
          <a:xfrm>
            <a:off x="5692103" y="2786146"/>
            <a:ext cx="1821617" cy="1704927"/>
          </a:xfrm>
          <a:prstGeom prst="rect">
            <a:avLst/>
          </a:prstGeom>
        </p:spPr>
      </p:pic>
      <p:pic>
        <p:nvPicPr>
          <p:cNvPr id="46" name="图片 45" descr="图形用户界面&#10;&#10;描述已自动生成">
            <a:extLst>
              <a:ext uri="{FF2B5EF4-FFF2-40B4-BE49-F238E27FC236}">
                <a16:creationId xmlns:a16="http://schemas.microsoft.com/office/drawing/2014/main" id="{F86C4C45-2462-DE6B-38C6-689281C9B5DC}"/>
              </a:ext>
            </a:extLst>
          </p:cNvPr>
          <p:cNvPicPr>
            <a:picLocks noChangeAspect="1"/>
          </p:cNvPicPr>
          <p:nvPr/>
        </p:nvPicPr>
        <p:blipFill rotWithShape="1">
          <a:blip r:embed="rId14"/>
          <a:srcRect l="4323" t="7301" r="10709" b="10222"/>
          <a:stretch/>
        </p:blipFill>
        <p:spPr>
          <a:xfrm>
            <a:off x="5692103" y="4542352"/>
            <a:ext cx="1821617" cy="1718932"/>
          </a:xfrm>
          <a:prstGeom prst="rect">
            <a:avLst/>
          </a:prstGeom>
        </p:spPr>
      </p:pic>
      <p:sp>
        <p:nvSpPr>
          <p:cNvPr id="47" name="文本框 46">
            <a:extLst>
              <a:ext uri="{FF2B5EF4-FFF2-40B4-BE49-F238E27FC236}">
                <a16:creationId xmlns:a16="http://schemas.microsoft.com/office/drawing/2014/main" id="{A3A38ED1-2956-F2E1-DC26-102B7443A212}"/>
              </a:ext>
            </a:extLst>
          </p:cNvPr>
          <p:cNvSpPr txBox="1"/>
          <p:nvPr/>
        </p:nvSpPr>
        <p:spPr>
          <a:xfrm>
            <a:off x="7475988" y="1416852"/>
            <a:ext cx="1763781" cy="246221"/>
          </a:xfrm>
          <a:prstGeom prst="rect">
            <a:avLst/>
          </a:prstGeom>
          <a:noFill/>
        </p:spPr>
        <p:txBody>
          <a:bodyPr wrap="square">
            <a:spAutoFit/>
          </a:bodyPr>
          <a:lstStyle/>
          <a:p>
            <a:r>
              <a:rPr lang="da-DK" altLang="zh-CN" sz="1000" b="1" dirty="0">
                <a:latin typeface="Segoe UI" panose="020B0502040204020203" pitchFamily="34" charset="0"/>
                <a:cs typeface="Segoe UI" panose="020B0502040204020203" pitchFamily="34" charset="0"/>
              </a:rPr>
              <a:t>Pete, Lally et al.(2022) [3]</a:t>
            </a:r>
          </a:p>
        </p:txBody>
      </p:sp>
    </p:spTree>
    <p:extLst>
      <p:ext uri="{BB962C8B-B14F-4D97-AF65-F5344CB8AC3E}">
        <p14:creationId xmlns:p14="http://schemas.microsoft.com/office/powerpoint/2010/main" val="12558387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ACDD59ED-8273-9FE0-75F6-DBCC45773E42}"/>
              </a:ext>
            </a:extLst>
          </p:cNvPr>
          <p:cNvSpPr>
            <a:spLocks noGrp="1"/>
          </p:cNvSpPr>
          <p:nvPr>
            <p:ph type="body" sz="quarter" idx="10"/>
          </p:nvPr>
        </p:nvSpPr>
        <p:spPr/>
        <p:txBody>
          <a:bodyPr/>
          <a:lstStyle/>
          <a:p>
            <a:r>
              <a:rPr lang="en-US" altLang="zh-CN" dirty="0"/>
              <a:t>Theory </a:t>
            </a:r>
          </a:p>
          <a:p>
            <a:r>
              <a:rPr lang="en-US" altLang="zh-CN" dirty="0"/>
              <a:t>N-periodic ka-SPGR</a:t>
            </a:r>
            <a:endParaRPr lang="zh-CN" altLang="en-US" dirty="0"/>
          </a:p>
        </p:txBody>
      </p:sp>
      <mc:AlternateContent xmlns:mc="http://schemas.openxmlformats.org/markup-compatibility/2006" xmlns:a14="http://schemas.microsoft.com/office/drawing/2010/main">
        <mc:Choice Requires="a14">
          <p:sp>
            <p:nvSpPr>
              <p:cNvPr id="20" name="矩形 19">
                <a:extLst>
                  <a:ext uri="{FF2B5EF4-FFF2-40B4-BE49-F238E27FC236}">
                    <a16:creationId xmlns:a16="http://schemas.microsoft.com/office/drawing/2014/main" id="{71FE2A35-8F19-D7E8-0764-AF055814DB47}"/>
                  </a:ext>
                </a:extLst>
              </p:cNvPr>
              <p:cNvSpPr/>
              <p:nvPr/>
            </p:nvSpPr>
            <p:spPr>
              <a:xfrm>
                <a:off x="5522524" y="1344343"/>
                <a:ext cx="417550" cy="3409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r>
                        <a:rPr lang="zh-CN" altLang="en-US" b="1" i="1" dirty="0">
                          <a:latin typeface="Cambria Math" panose="02040503050406030204" pitchFamily="18" charset="0"/>
                        </a:rPr>
                        <m:t>∑</m:t>
                      </m:r>
                    </m:oMath>
                  </m:oMathPara>
                </a14:m>
                <a:endParaRPr lang="zh-CN" altLang="en-US" b="1" dirty="0"/>
              </a:p>
            </p:txBody>
          </p:sp>
        </mc:Choice>
        <mc:Fallback xmlns="">
          <p:sp>
            <p:nvSpPr>
              <p:cNvPr id="20" name="矩形 19">
                <a:extLst>
                  <a:ext uri="{FF2B5EF4-FFF2-40B4-BE49-F238E27FC236}">
                    <a16:creationId xmlns:a16="http://schemas.microsoft.com/office/drawing/2014/main" id="{71FE2A35-8F19-D7E8-0764-AF055814DB47}"/>
                  </a:ext>
                </a:extLst>
              </p:cNvPr>
              <p:cNvSpPr>
                <a:spLocks noRot="1" noChangeAspect="1" noMove="1" noResize="1" noEditPoints="1" noAdjustHandles="1" noChangeArrowheads="1" noChangeShapeType="1" noTextEdit="1"/>
              </p:cNvSpPr>
              <p:nvPr/>
            </p:nvSpPr>
            <p:spPr>
              <a:xfrm>
                <a:off x="5522524" y="1344343"/>
                <a:ext cx="417550" cy="340990"/>
              </a:xfrm>
              <a:prstGeom prst="rect">
                <a:avLst/>
              </a:prstGeom>
              <a:blipFill>
                <a:blip r:embed="rId3"/>
                <a:stretch>
                  <a:fillRect b="-16949"/>
                </a:stretch>
              </a:blipFill>
            </p:spPr>
            <p:txBody>
              <a:bodyPr/>
              <a:lstStyle/>
              <a:p>
                <a:r>
                  <a:rPr lang="zh-CN" altLang="en-US">
                    <a:noFill/>
                  </a:rPr>
                  <a:t> </a:t>
                </a:r>
              </a:p>
            </p:txBody>
          </p:sp>
        </mc:Fallback>
      </mc:AlternateContent>
      <p:sp>
        <p:nvSpPr>
          <p:cNvPr id="27" name="文本框 26">
            <a:extLst>
              <a:ext uri="{FF2B5EF4-FFF2-40B4-BE49-F238E27FC236}">
                <a16:creationId xmlns:a16="http://schemas.microsoft.com/office/drawing/2014/main" id="{0D68BD21-791E-1CF2-F9C7-740D99F8E7E0}"/>
              </a:ext>
            </a:extLst>
          </p:cNvPr>
          <p:cNvSpPr txBox="1"/>
          <p:nvPr/>
        </p:nvSpPr>
        <p:spPr>
          <a:xfrm>
            <a:off x="2145281" y="2010387"/>
            <a:ext cx="691293" cy="338354"/>
          </a:xfrm>
          <a:prstGeom prst="rect">
            <a:avLst/>
          </a:prstGeom>
          <a:noFill/>
        </p:spPr>
        <p:txBody>
          <a:bodyPr wrap="square" rtlCol="0">
            <a:spAutoFit/>
          </a:bodyPr>
          <a:lstStyle/>
          <a:p>
            <a:r>
              <a:rPr lang="en-US" altLang="zh-CN" sz="1600" b="1" dirty="0"/>
              <a:t>F = 0</a:t>
            </a:r>
            <a:endParaRPr lang="zh-CN" altLang="en-US" sz="1600" b="1" dirty="0"/>
          </a:p>
        </p:txBody>
      </p:sp>
      <p:sp>
        <p:nvSpPr>
          <p:cNvPr id="33" name="文本框 32">
            <a:extLst>
              <a:ext uri="{FF2B5EF4-FFF2-40B4-BE49-F238E27FC236}">
                <a16:creationId xmlns:a16="http://schemas.microsoft.com/office/drawing/2014/main" id="{D4B9AF65-6EB3-75EA-0B3C-C36551AB041E}"/>
              </a:ext>
            </a:extLst>
          </p:cNvPr>
          <p:cNvSpPr txBox="1"/>
          <p:nvPr/>
        </p:nvSpPr>
        <p:spPr>
          <a:xfrm>
            <a:off x="5991082" y="1201612"/>
            <a:ext cx="1992295" cy="584775"/>
          </a:xfrm>
          <a:prstGeom prst="rect">
            <a:avLst/>
          </a:prstGeom>
          <a:noFill/>
        </p:spPr>
        <p:txBody>
          <a:bodyPr wrap="square" rtlCol="0">
            <a:spAutoFit/>
          </a:bodyPr>
          <a:lstStyle/>
          <a:p>
            <a:pPr algn="ctr"/>
            <a:r>
              <a:rPr lang="en-US" altLang="zh-CN" sz="1600" b="1" dirty="0"/>
              <a:t>Correct for </a:t>
            </a:r>
          </a:p>
          <a:p>
            <a:pPr algn="ctr"/>
            <a:r>
              <a:rPr lang="en-US" altLang="zh-CN" sz="1600" b="1" dirty="0"/>
              <a:t>phase modulation </a:t>
            </a:r>
            <a:endParaRPr lang="zh-CN" altLang="en-US" sz="1600" b="1" dirty="0"/>
          </a:p>
        </p:txBody>
      </p:sp>
      <p:pic>
        <p:nvPicPr>
          <p:cNvPr id="34" name="图片 33" descr="灯光下有许多人&#10;&#10;低可信度描述已自动生成">
            <a:extLst>
              <a:ext uri="{FF2B5EF4-FFF2-40B4-BE49-F238E27FC236}">
                <a16:creationId xmlns:a16="http://schemas.microsoft.com/office/drawing/2014/main" id="{35C4D5AE-F51F-206A-21BC-5D3885E45911}"/>
              </a:ext>
            </a:extLst>
          </p:cNvPr>
          <p:cNvPicPr>
            <a:picLocks noChangeAspect="1"/>
          </p:cNvPicPr>
          <p:nvPr/>
        </p:nvPicPr>
        <p:blipFill rotWithShape="1">
          <a:blip r:embed="rId4">
            <a:extLst>
              <a:ext uri="{28A0092B-C50C-407E-A947-70E740481C1C}">
                <a14:useLocalDpi xmlns:a14="http://schemas.microsoft.com/office/drawing/2010/main" val="0"/>
              </a:ext>
            </a:extLst>
          </a:blip>
          <a:srcRect l="5186"/>
          <a:stretch/>
        </p:blipFill>
        <p:spPr>
          <a:xfrm>
            <a:off x="2345996" y="2317356"/>
            <a:ext cx="835330" cy="783005"/>
          </a:xfrm>
          <a:prstGeom prst="rect">
            <a:avLst/>
          </a:prstGeom>
        </p:spPr>
      </p:pic>
      <p:pic>
        <p:nvPicPr>
          <p:cNvPr id="35" name="图片 34" descr="图片包含 游戏机, 星星, 水果, 夜空&#10;&#10;描述已自动生成">
            <a:extLst>
              <a:ext uri="{FF2B5EF4-FFF2-40B4-BE49-F238E27FC236}">
                <a16:creationId xmlns:a16="http://schemas.microsoft.com/office/drawing/2014/main" id="{59B40CC5-75D8-5F48-1209-DA1D59652A0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48574" y="2303362"/>
            <a:ext cx="834559" cy="795557"/>
          </a:xfrm>
          <a:prstGeom prst="rect">
            <a:avLst/>
          </a:prstGeom>
        </p:spPr>
      </p:pic>
      <p:pic>
        <p:nvPicPr>
          <p:cNvPr id="36" name="图片 35" descr="夜空下的树&#10;&#10;低可信度描述已自动生成">
            <a:extLst>
              <a:ext uri="{FF2B5EF4-FFF2-40B4-BE49-F238E27FC236}">
                <a16:creationId xmlns:a16="http://schemas.microsoft.com/office/drawing/2014/main" id="{2F79F052-8B6C-3148-7FCC-9786368D310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56946" y="2296819"/>
            <a:ext cx="854876" cy="790850"/>
          </a:xfrm>
          <a:prstGeom prst="rect">
            <a:avLst/>
          </a:prstGeom>
        </p:spPr>
      </p:pic>
      <p:pic>
        <p:nvPicPr>
          <p:cNvPr id="37" name="图片 36" descr="图片包含 游戏机, 星星, 夜空&#10;&#10;描述已自动生成">
            <a:extLst>
              <a:ext uri="{FF2B5EF4-FFF2-40B4-BE49-F238E27FC236}">
                <a16:creationId xmlns:a16="http://schemas.microsoft.com/office/drawing/2014/main" id="{89CEA1BF-5D83-E3EE-7456-7F5A6BA37E9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016343" y="2285542"/>
            <a:ext cx="863953" cy="786143"/>
          </a:xfrm>
          <a:prstGeom prst="rect">
            <a:avLst/>
          </a:prstGeom>
        </p:spPr>
      </p:pic>
      <p:pic>
        <p:nvPicPr>
          <p:cNvPr id="38" name="图片 37" descr="图片包含 游戏机, 星星&#10;&#10;描述已自动生成">
            <a:extLst>
              <a:ext uri="{FF2B5EF4-FFF2-40B4-BE49-F238E27FC236}">
                <a16:creationId xmlns:a16="http://schemas.microsoft.com/office/drawing/2014/main" id="{59E76414-83A9-9705-F17A-977A68EAABA6}"/>
              </a:ext>
            </a:extLst>
          </p:cNvPr>
          <p:cNvPicPr>
            <a:picLocks noChangeAspect="1"/>
          </p:cNvPicPr>
          <p:nvPr/>
        </p:nvPicPr>
        <p:blipFill rotWithShape="1">
          <a:blip r:embed="rId8">
            <a:extLst>
              <a:ext uri="{28A0092B-C50C-407E-A947-70E740481C1C}">
                <a14:useLocalDpi xmlns:a14="http://schemas.microsoft.com/office/drawing/2010/main" val="0"/>
              </a:ext>
            </a:extLst>
          </a:blip>
          <a:srcRect r="8582"/>
          <a:stretch/>
        </p:blipFill>
        <p:spPr>
          <a:xfrm>
            <a:off x="7313537" y="2285541"/>
            <a:ext cx="828657" cy="778297"/>
          </a:xfrm>
          <a:prstGeom prst="rect">
            <a:avLst/>
          </a:prstGeom>
        </p:spPr>
      </p:pic>
      <p:sp>
        <p:nvSpPr>
          <p:cNvPr id="50" name="文本框 49">
            <a:extLst>
              <a:ext uri="{FF2B5EF4-FFF2-40B4-BE49-F238E27FC236}">
                <a16:creationId xmlns:a16="http://schemas.microsoft.com/office/drawing/2014/main" id="{7096EE34-D006-9A18-C4AD-E99D97F060E5}"/>
              </a:ext>
            </a:extLst>
          </p:cNvPr>
          <p:cNvSpPr txBox="1"/>
          <p:nvPr/>
        </p:nvSpPr>
        <p:spPr>
          <a:xfrm>
            <a:off x="3373196" y="1997117"/>
            <a:ext cx="691293" cy="338354"/>
          </a:xfrm>
          <a:prstGeom prst="rect">
            <a:avLst/>
          </a:prstGeom>
          <a:noFill/>
        </p:spPr>
        <p:txBody>
          <a:bodyPr wrap="square" rtlCol="0">
            <a:spAutoFit/>
          </a:bodyPr>
          <a:lstStyle/>
          <a:p>
            <a:r>
              <a:rPr lang="en-US" altLang="zh-CN" sz="1600" b="1" dirty="0"/>
              <a:t>F = 1</a:t>
            </a:r>
            <a:endParaRPr lang="zh-CN" altLang="en-US" sz="1600" b="1" dirty="0"/>
          </a:p>
        </p:txBody>
      </p:sp>
      <p:sp>
        <p:nvSpPr>
          <p:cNvPr id="51" name="文本框 50">
            <a:extLst>
              <a:ext uri="{FF2B5EF4-FFF2-40B4-BE49-F238E27FC236}">
                <a16:creationId xmlns:a16="http://schemas.microsoft.com/office/drawing/2014/main" id="{0FCE55D2-4B9E-4B77-DC44-4F6066235305}"/>
              </a:ext>
            </a:extLst>
          </p:cNvPr>
          <p:cNvSpPr txBox="1"/>
          <p:nvPr/>
        </p:nvSpPr>
        <p:spPr>
          <a:xfrm>
            <a:off x="4528139" y="1985654"/>
            <a:ext cx="691293" cy="338354"/>
          </a:xfrm>
          <a:prstGeom prst="rect">
            <a:avLst/>
          </a:prstGeom>
          <a:noFill/>
        </p:spPr>
        <p:txBody>
          <a:bodyPr wrap="square" rtlCol="0">
            <a:spAutoFit/>
          </a:bodyPr>
          <a:lstStyle/>
          <a:p>
            <a:r>
              <a:rPr lang="en-US" altLang="zh-CN" sz="1600" b="1" dirty="0"/>
              <a:t>F = 2</a:t>
            </a:r>
            <a:endParaRPr lang="zh-CN" altLang="en-US" sz="1600" b="1" dirty="0"/>
          </a:p>
        </p:txBody>
      </p:sp>
      <p:sp>
        <p:nvSpPr>
          <p:cNvPr id="52" name="文本框 51">
            <a:extLst>
              <a:ext uri="{FF2B5EF4-FFF2-40B4-BE49-F238E27FC236}">
                <a16:creationId xmlns:a16="http://schemas.microsoft.com/office/drawing/2014/main" id="{DB30DD1B-1F46-58EE-A2C9-0B0717528604}"/>
              </a:ext>
            </a:extLst>
          </p:cNvPr>
          <p:cNvSpPr txBox="1"/>
          <p:nvPr/>
        </p:nvSpPr>
        <p:spPr>
          <a:xfrm>
            <a:off x="5741031" y="1938697"/>
            <a:ext cx="691293" cy="338354"/>
          </a:xfrm>
          <a:prstGeom prst="rect">
            <a:avLst/>
          </a:prstGeom>
          <a:noFill/>
        </p:spPr>
        <p:txBody>
          <a:bodyPr wrap="square" rtlCol="0">
            <a:spAutoFit/>
          </a:bodyPr>
          <a:lstStyle/>
          <a:p>
            <a:r>
              <a:rPr lang="en-US" altLang="zh-CN" sz="1600" b="1" dirty="0"/>
              <a:t>F = 3</a:t>
            </a:r>
            <a:endParaRPr lang="zh-CN" altLang="en-US" sz="1600" b="1" dirty="0"/>
          </a:p>
        </p:txBody>
      </p:sp>
      <p:sp>
        <p:nvSpPr>
          <p:cNvPr id="53" name="文本框 52">
            <a:extLst>
              <a:ext uri="{FF2B5EF4-FFF2-40B4-BE49-F238E27FC236}">
                <a16:creationId xmlns:a16="http://schemas.microsoft.com/office/drawing/2014/main" id="{05346744-45E6-BABA-3153-12E56BCE4722}"/>
              </a:ext>
            </a:extLst>
          </p:cNvPr>
          <p:cNvSpPr txBox="1"/>
          <p:nvPr/>
        </p:nvSpPr>
        <p:spPr>
          <a:xfrm>
            <a:off x="6993199" y="1956384"/>
            <a:ext cx="691293" cy="338354"/>
          </a:xfrm>
          <a:prstGeom prst="rect">
            <a:avLst/>
          </a:prstGeom>
          <a:noFill/>
        </p:spPr>
        <p:txBody>
          <a:bodyPr wrap="square" rtlCol="0">
            <a:spAutoFit/>
          </a:bodyPr>
          <a:lstStyle/>
          <a:p>
            <a:r>
              <a:rPr lang="en-US" altLang="zh-CN" sz="1600" b="1" dirty="0"/>
              <a:t>F = 4</a:t>
            </a:r>
            <a:endParaRPr lang="zh-CN" altLang="en-US" sz="1600" b="1" dirty="0"/>
          </a:p>
        </p:txBody>
      </p:sp>
      <p:pic>
        <p:nvPicPr>
          <p:cNvPr id="100" name="图片 99" descr="地上有许多星星&#10;&#10;低可信度描述已自动生成">
            <a:extLst>
              <a:ext uri="{FF2B5EF4-FFF2-40B4-BE49-F238E27FC236}">
                <a16:creationId xmlns:a16="http://schemas.microsoft.com/office/drawing/2014/main" id="{AE429237-74AF-A21A-A869-0B351FFE509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313538" y="3145093"/>
            <a:ext cx="839247" cy="809147"/>
          </a:xfrm>
          <a:prstGeom prst="rect">
            <a:avLst/>
          </a:prstGeom>
          <a:ln>
            <a:solidFill>
              <a:schemeClr val="bg1"/>
            </a:solidFill>
          </a:ln>
        </p:spPr>
      </p:pic>
      <p:pic>
        <p:nvPicPr>
          <p:cNvPr id="101" name="图片 100" descr="图片包含 游戏机, 水果, 星星, 夜空&#10;&#10;描述已自动生成">
            <a:extLst>
              <a:ext uri="{FF2B5EF4-FFF2-40B4-BE49-F238E27FC236}">
                <a16:creationId xmlns:a16="http://schemas.microsoft.com/office/drawing/2014/main" id="{243016B0-3605-C0F3-BC57-D373C418502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996596" y="3157591"/>
            <a:ext cx="837941" cy="796504"/>
          </a:xfrm>
          <a:prstGeom prst="rect">
            <a:avLst/>
          </a:prstGeom>
          <a:ln>
            <a:solidFill>
              <a:schemeClr val="bg1"/>
            </a:solidFill>
          </a:ln>
        </p:spPr>
      </p:pic>
      <p:pic>
        <p:nvPicPr>
          <p:cNvPr id="102" name="图片 101" descr="夜空下的树&#10;&#10;低可信度描述已自动生成">
            <a:extLst>
              <a:ext uri="{FF2B5EF4-FFF2-40B4-BE49-F238E27FC236}">
                <a16:creationId xmlns:a16="http://schemas.microsoft.com/office/drawing/2014/main" id="{DEC5FC3C-CA06-BF11-8060-D3048E9BB187}"/>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726903" y="3171887"/>
            <a:ext cx="834025" cy="796504"/>
          </a:xfrm>
          <a:prstGeom prst="rect">
            <a:avLst/>
          </a:prstGeom>
          <a:ln>
            <a:solidFill>
              <a:schemeClr val="bg1"/>
            </a:solidFill>
          </a:ln>
        </p:spPr>
      </p:pic>
      <p:pic>
        <p:nvPicPr>
          <p:cNvPr id="103" name="图片 102" descr="图片包含 游戏机, 星星, 夜空&#10;&#10;描述已自动生成">
            <a:extLst>
              <a:ext uri="{FF2B5EF4-FFF2-40B4-BE49-F238E27FC236}">
                <a16:creationId xmlns:a16="http://schemas.microsoft.com/office/drawing/2014/main" id="{BC20A25E-77AC-63D9-C22F-9388D9C6426B}"/>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523267" y="3178961"/>
            <a:ext cx="840551" cy="799664"/>
          </a:xfrm>
          <a:prstGeom prst="rect">
            <a:avLst/>
          </a:prstGeom>
          <a:ln>
            <a:solidFill>
              <a:schemeClr val="bg1"/>
            </a:solidFill>
          </a:ln>
        </p:spPr>
      </p:pic>
      <p:pic>
        <p:nvPicPr>
          <p:cNvPr id="104" name="图片 103" descr="图片包含 游戏机, 星星, 夜空, 烟花&#10;&#10;描述已自动生成">
            <a:extLst>
              <a:ext uri="{FF2B5EF4-FFF2-40B4-BE49-F238E27FC236}">
                <a16:creationId xmlns:a16="http://schemas.microsoft.com/office/drawing/2014/main" id="{DA2816CF-46A6-B47D-93FA-46693183A198}"/>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345995" y="3157579"/>
            <a:ext cx="835331" cy="779120"/>
          </a:xfrm>
          <a:prstGeom prst="rect">
            <a:avLst/>
          </a:prstGeom>
          <a:ln>
            <a:solidFill>
              <a:schemeClr val="bg1"/>
            </a:solidFill>
          </a:ln>
        </p:spPr>
      </p:pic>
      <p:sp>
        <p:nvSpPr>
          <p:cNvPr id="105" name="箭头: 右 104">
            <a:extLst>
              <a:ext uri="{FF2B5EF4-FFF2-40B4-BE49-F238E27FC236}">
                <a16:creationId xmlns:a16="http://schemas.microsoft.com/office/drawing/2014/main" id="{A1B2DA42-1FC6-9D5A-CC18-1B54457196B4}"/>
              </a:ext>
            </a:extLst>
          </p:cNvPr>
          <p:cNvSpPr/>
          <p:nvPr/>
        </p:nvSpPr>
        <p:spPr>
          <a:xfrm rot="5400000">
            <a:off x="4866556" y="2551652"/>
            <a:ext cx="532585" cy="115045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altLang="zh-CN" sz="1600" b="1" dirty="0"/>
              <a:t>Shift</a:t>
            </a:r>
            <a:endParaRPr lang="zh-CN" altLang="en-US" sz="1600" b="1" dirty="0"/>
          </a:p>
        </p:txBody>
      </p:sp>
      <p:pic>
        <p:nvPicPr>
          <p:cNvPr id="107" name="图片 106" descr="图片包含 圆圈&#10;&#10;描述已自动生成">
            <a:extLst>
              <a:ext uri="{FF2B5EF4-FFF2-40B4-BE49-F238E27FC236}">
                <a16:creationId xmlns:a16="http://schemas.microsoft.com/office/drawing/2014/main" id="{4D171420-5761-97CE-B405-07F989995C84}"/>
              </a:ext>
            </a:extLst>
          </p:cNvPr>
          <p:cNvPicPr>
            <a:picLocks noChangeAspect="1"/>
          </p:cNvPicPr>
          <p:nvPr/>
        </p:nvPicPr>
        <p:blipFill rotWithShape="1">
          <a:blip r:embed="rId14">
            <a:extLst>
              <a:ext uri="{28A0092B-C50C-407E-A947-70E740481C1C}">
                <a14:useLocalDpi xmlns:a14="http://schemas.microsoft.com/office/drawing/2010/main" val="0"/>
              </a:ext>
            </a:extLst>
          </a:blip>
          <a:srcRect l="14629" t="12568" r="11846" b="12859"/>
          <a:stretch/>
        </p:blipFill>
        <p:spPr>
          <a:xfrm>
            <a:off x="2344365" y="4034609"/>
            <a:ext cx="827642" cy="839436"/>
          </a:xfrm>
          <a:prstGeom prst="rect">
            <a:avLst/>
          </a:prstGeom>
        </p:spPr>
      </p:pic>
      <p:pic>
        <p:nvPicPr>
          <p:cNvPr id="108" name="图片 107" descr="图片包含 圆圈&#10;&#10;描述已自动生成">
            <a:extLst>
              <a:ext uri="{FF2B5EF4-FFF2-40B4-BE49-F238E27FC236}">
                <a16:creationId xmlns:a16="http://schemas.microsoft.com/office/drawing/2014/main" id="{4437863F-DEF8-ED2F-CBF6-F3DCFCCED7BE}"/>
              </a:ext>
            </a:extLst>
          </p:cNvPr>
          <p:cNvPicPr>
            <a:picLocks noChangeAspect="1"/>
          </p:cNvPicPr>
          <p:nvPr/>
        </p:nvPicPr>
        <p:blipFill rotWithShape="1">
          <a:blip r:embed="rId15">
            <a:extLst>
              <a:ext uri="{28A0092B-C50C-407E-A947-70E740481C1C}">
                <a14:useLocalDpi xmlns:a14="http://schemas.microsoft.com/office/drawing/2010/main" val="0"/>
              </a:ext>
            </a:extLst>
          </a:blip>
          <a:srcRect l="14659" t="12052" r="11816" b="13375"/>
          <a:stretch/>
        </p:blipFill>
        <p:spPr>
          <a:xfrm>
            <a:off x="3576591" y="4075641"/>
            <a:ext cx="827642" cy="839436"/>
          </a:xfrm>
          <a:prstGeom prst="rect">
            <a:avLst/>
          </a:prstGeom>
        </p:spPr>
      </p:pic>
      <p:pic>
        <p:nvPicPr>
          <p:cNvPr id="109" name="图片 108" descr="图片包含 圆圈&#10;&#10;描述已自动生成">
            <a:extLst>
              <a:ext uri="{FF2B5EF4-FFF2-40B4-BE49-F238E27FC236}">
                <a16:creationId xmlns:a16="http://schemas.microsoft.com/office/drawing/2014/main" id="{056C69A2-7B12-4E44-580E-0A0630B36828}"/>
              </a:ext>
            </a:extLst>
          </p:cNvPr>
          <p:cNvPicPr>
            <a:picLocks noChangeAspect="1"/>
          </p:cNvPicPr>
          <p:nvPr/>
        </p:nvPicPr>
        <p:blipFill rotWithShape="1">
          <a:blip r:embed="rId16">
            <a:extLst>
              <a:ext uri="{28A0092B-C50C-407E-A947-70E740481C1C}">
                <a14:useLocalDpi xmlns:a14="http://schemas.microsoft.com/office/drawing/2010/main" val="0"/>
              </a:ext>
            </a:extLst>
          </a:blip>
          <a:srcRect l="14629" t="13270" r="10727" b="12427"/>
          <a:stretch/>
        </p:blipFill>
        <p:spPr>
          <a:xfrm>
            <a:off x="4756946" y="4109569"/>
            <a:ext cx="843293" cy="839436"/>
          </a:xfrm>
          <a:prstGeom prst="rect">
            <a:avLst/>
          </a:prstGeom>
        </p:spPr>
      </p:pic>
      <p:pic>
        <p:nvPicPr>
          <p:cNvPr id="110" name="图片 109" descr="图片包含 圆圈&#10;&#10;描述已自动生成">
            <a:extLst>
              <a:ext uri="{FF2B5EF4-FFF2-40B4-BE49-F238E27FC236}">
                <a16:creationId xmlns:a16="http://schemas.microsoft.com/office/drawing/2014/main" id="{915B1AD9-8A8F-ACE7-6640-1641293F2872}"/>
              </a:ext>
            </a:extLst>
          </p:cNvPr>
          <p:cNvPicPr>
            <a:picLocks noChangeAspect="1"/>
          </p:cNvPicPr>
          <p:nvPr/>
        </p:nvPicPr>
        <p:blipFill rotWithShape="1">
          <a:blip r:embed="rId17">
            <a:extLst>
              <a:ext uri="{28A0092B-C50C-407E-A947-70E740481C1C}">
                <a14:useLocalDpi xmlns:a14="http://schemas.microsoft.com/office/drawing/2010/main" val="0"/>
              </a:ext>
            </a:extLst>
          </a:blip>
          <a:srcRect l="13238" t="11784" r="11700" b="12520"/>
          <a:stretch/>
        </p:blipFill>
        <p:spPr>
          <a:xfrm>
            <a:off x="5991082" y="4094489"/>
            <a:ext cx="832405" cy="839436"/>
          </a:xfrm>
          <a:prstGeom prst="rect">
            <a:avLst/>
          </a:prstGeom>
        </p:spPr>
      </p:pic>
      <p:pic>
        <p:nvPicPr>
          <p:cNvPr id="111" name="图片 110" descr="图片包含 圆圈&#10;&#10;描述已自动生成">
            <a:extLst>
              <a:ext uri="{FF2B5EF4-FFF2-40B4-BE49-F238E27FC236}">
                <a16:creationId xmlns:a16="http://schemas.microsoft.com/office/drawing/2014/main" id="{33EEB5F9-5D17-280C-3544-22D7EF56FEA8}"/>
              </a:ext>
            </a:extLst>
          </p:cNvPr>
          <p:cNvPicPr>
            <a:picLocks noChangeAspect="1"/>
          </p:cNvPicPr>
          <p:nvPr/>
        </p:nvPicPr>
        <p:blipFill rotWithShape="1">
          <a:blip r:embed="rId18">
            <a:extLst>
              <a:ext uri="{28A0092B-C50C-407E-A947-70E740481C1C}">
                <a14:useLocalDpi xmlns:a14="http://schemas.microsoft.com/office/drawing/2010/main" val="0"/>
              </a:ext>
            </a:extLst>
          </a:blip>
          <a:srcRect l="14634" t="13085" r="11819" b="12590"/>
          <a:stretch/>
        </p:blipFill>
        <p:spPr>
          <a:xfrm>
            <a:off x="7302099" y="4103638"/>
            <a:ext cx="862615" cy="839436"/>
          </a:xfrm>
          <a:prstGeom prst="rect">
            <a:avLst/>
          </a:prstGeom>
        </p:spPr>
      </p:pic>
      <p:sp>
        <p:nvSpPr>
          <p:cNvPr id="117" name="文本框 116">
            <a:extLst>
              <a:ext uri="{FF2B5EF4-FFF2-40B4-BE49-F238E27FC236}">
                <a16:creationId xmlns:a16="http://schemas.microsoft.com/office/drawing/2014/main" id="{A224D81D-066D-D12D-27A1-069D7D996521}"/>
              </a:ext>
            </a:extLst>
          </p:cNvPr>
          <p:cNvSpPr txBox="1"/>
          <p:nvPr/>
        </p:nvSpPr>
        <p:spPr>
          <a:xfrm>
            <a:off x="873750" y="4153888"/>
            <a:ext cx="1429170" cy="523220"/>
          </a:xfrm>
          <a:prstGeom prst="rect">
            <a:avLst/>
          </a:prstGeom>
          <a:noFill/>
        </p:spPr>
        <p:txBody>
          <a:bodyPr wrap="square" rtlCol="0">
            <a:spAutoFit/>
          </a:bodyPr>
          <a:lstStyle/>
          <a:p>
            <a:pPr algn="ctr"/>
            <a:r>
              <a:rPr lang="en-US" altLang="zh-CN" sz="1400" b="1" dirty="0"/>
              <a:t>F-states </a:t>
            </a:r>
          </a:p>
          <a:p>
            <a:pPr algn="ctr"/>
            <a:r>
              <a:rPr lang="en-US" altLang="zh-CN" sz="1400" b="1" dirty="0"/>
              <a:t>(image-space)</a:t>
            </a:r>
            <a:endParaRPr lang="zh-CN" altLang="en-US" sz="1400" b="1" dirty="0"/>
          </a:p>
        </p:txBody>
      </p:sp>
      <mc:AlternateContent xmlns:mc="http://schemas.openxmlformats.org/markup-compatibility/2006" xmlns:a14="http://schemas.microsoft.com/office/drawing/2010/main">
        <mc:Choice Requires="a14">
          <p:sp>
            <p:nvSpPr>
              <p:cNvPr id="106" name="箭头: 右 105">
                <a:extLst>
                  <a:ext uri="{FF2B5EF4-FFF2-40B4-BE49-F238E27FC236}">
                    <a16:creationId xmlns:a16="http://schemas.microsoft.com/office/drawing/2014/main" id="{88908B1D-DCFB-6672-EFC4-4DFA8B82A063}"/>
                  </a:ext>
                </a:extLst>
              </p:cNvPr>
              <p:cNvSpPr/>
              <p:nvPr/>
            </p:nvSpPr>
            <p:spPr>
              <a:xfrm rot="5400000">
                <a:off x="4900097" y="3465523"/>
                <a:ext cx="584776" cy="10776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14:m>
                  <m:oMathPara xmlns:m="http://schemas.openxmlformats.org/officeDocument/2006/math">
                    <m:oMathParaPr>
                      <m:jc m:val="centerGroup"/>
                    </m:oMathParaPr>
                    <m:oMath xmlns:m="http://schemas.openxmlformats.org/officeDocument/2006/math">
                      <m:sSup>
                        <m:sSupPr>
                          <m:ctrlPr>
                            <a:rPr lang="en-US" altLang="zh-CN" sz="1600" b="1" i="1">
                              <a:latin typeface="Cambria Math" panose="02040503050406030204" pitchFamily="18" charset="0"/>
                            </a:rPr>
                          </m:ctrlPr>
                        </m:sSupPr>
                        <m:e>
                          <m:r>
                            <a:rPr lang="en-US" altLang="zh-CN" sz="1600" b="1" i="1">
                              <a:latin typeface="Cambria Math" panose="02040503050406030204" pitchFamily="18" charset="0"/>
                            </a:rPr>
                            <m:t>𝑭</m:t>
                          </m:r>
                        </m:e>
                        <m:sup>
                          <m:r>
                            <a:rPr lang="en-US" altLang="zh-CN" sz="1600" b="1" i="1">
                              <a:latin typeface="Cambria Math" panose="02040503050406030204" pitchFamily="18" charset="0"/>
                            </a:rPr>
                            <m:t>−</m:t>
                          </m:r>
                          <m:r>
                            <a:rPr lang="en-US" altLang="zh-CN" sz="1600" b="1" i="1">
                              <a:latin typeface="Cambria Math" panose="02040503050406030204" pitchFamily="18" charset="0"/>
                            </a:rPr>
                            <m:t>𝟏</m:t>
                          </m:r>
                        </m:sup>
                      </m:sSup>
                    </m:oMath>
                  </m:oMathPara>
                </a14:m>
                <a:endParaRPr lang="zh-CN" altLang="en-US" sz="1100" b="1" dirty="0"/>
              </a:p>
            </p:txBody>
          </p:sp>
        </mc:Choice>
        <mc:Fallback xmlns="">
          <p:sp>
            <p:nvSpPr>
              <p:cNvPr id="106" name="箭头: 右 105">
                <a:extLst>
                  <a:ext uri="{FF2B5EF4-FFF2-40B4-BE49-F238E27FC236}">
                    <a16:creationId xmlns:a16="http://schemas.microsoft.com/office/drawing/2014/main" id="{88908B1D-DCFB-6672-EFC4-4DFA8B82A063}"/>
                  </a:ext>
                </a:extLst>
              </p:cNvPr>
              <p:cNvSpPr>
                <a:spLocks noRot="1" noChangeAspect="1" noMove="1" noResize="1" noEditPoints="1" noAdjustHandles="1" noChangeArrowheads="1" noChangeShapeType="1" noTextEdit="1"/>
              </p:cNvSpPr>
              <p:nvPr/>
            </p:nvSpPr>
            <p:spPr>
              <a:xfrm rot="5400000">
                <a:off x="4900097" y="3465523"/>
                <a:ext cx="584776" cy="1077625"/>
              </a:xfrm>
              <a:prstGeom prst="rightArrow">
                <a:avLst/>
              </a:prstGeom>
              <a:blipFill>
                <a:blip r:embed="rId19"/>
                <a:stretch>
                  <a:fillRect/>
                </a:stretch>
              </a:blipFill>
            </p:spPr>
            <p:txBody>
              <a:bodyPr/>
              <a:lstStyle/>
              <a:p>
                <a:r>
                  <a:rPr lang="zh-CN" altLang="en-US">
                    <a:noFill/>
                  </a:rPr>
                  <a:t> </a:t>
                </a:r>
              </a:p>
            </p:txBody>
          </p:sp>
        </mc:Fallback>
      </mc:AlternateContent>
      <p:sp>
        <p:nvSpPr>
          <p:cNvPr id="124" name="文本框 123">
            <a:extLst>
              <a:ext uri="{FF2B5EF4-FFF2-40B4-BE49-F238E27FC236}">
                <a16:creationId xmlns:a16="http://schemas.microsoft.com/office/drawing/2014/main" id="{C4AFD7AF-9320-F08B-E390-5E8585C6ACB0}"/>
              </a:ext>
            </a:extLst>
          </p:cNvPr>
          <p:cNvSpPr txBox="1"/>
          <p:nvPr/>
        </p:nvSpPr>
        <p:spPr>
          <a:xfrm>
            <a:off x="1981280" y="3988790"/>
            <a:ext cx="416127" cy="338354"/>
          </a:xfrm>
          <a:prstGeom prst="rect">
            <a:avLst/>
          </a:prstGeom>
          <a:noFill/>
        </p:spPr>
        <p:txBody>
          <a:bodyPr wrap="square" rtlCol="0">
            <a:spAutoFit/>
          </a:bodyPr>
          <a:lstStyle/>
          <a:p>
            <a:r>
              <a:rPr lang="en-US" altLang="zh-CN" sz="1600" b="1" dirty="0"/>
              <a:t>F</a:t>
            </a:r>
            <a:r>
              <a:rPr lang="en-US" altLang="zh-CN" sz="1050" b="1" dirty="0"/>
              <a:t>0</a:t>
            </a:r>
            <a:endParaRPr lang="zh-CN" altLang="en-US" sz="1600" b="1" dirty="0"/>
          </a:p>
        </p:txBody>
      </p:sp>
      <p:sp>
        <p:nvSpPr>
          <p:cNvPr id="126" name="文本框 125">
            <a:extLst>
              <a:ext uri="{FF2B5EF4-FFF2-40B4-BE49-F238E27FC236}">
                <a16:creationId xmlns:a16="http://schemas.microsoft.com/office/drawing/2014/main" id="{C5AE8A54-698D-FA4C-0832-82E9817D73FA}"/>
              </a:ext>
            </a:extLst>
          </p:cNvPr>
          <p:cNvSpPr txBox="1"/>
          <p:nvPr/>
        </p:nvSpPr>
        <p:spPr>
          <a:xfrm>
            <a:off x="3190484" y="3978625"/>
            <a:ext cx="416127" cy="338354"/>
          </a:xfrm>
          <a:prstGeom prst="rect">
            <a:avLst/>
          </a:prstGeom>
          <a:noFill/>
        </p:spPr>
        <p:txBody>
          <a:bodyPr wrap="square" rtlCol="0">
            <a:spAutoFit/>
          </a:bodyPr>
          <a:lstStyle/>
          <a:p>
            <a:r>
              <a:rPr lang="en-US" altLang="zh-CN" sz="1600" b="1" dirty="0"/>
              <a:t>F</a:t>
            </a:r>
            <a:r>
              <a:rPr lang="en-US" altLang="zh-CN" sz="1050" b="1" dirty="0"/>
              <a:t>1</a:t>
            </a:r>
            <a:endParaRPr lang="zh-CN" altLang="en-US" sz="1600" b="1" dirty="0"/>
          </a:p>
        </p:txBody>
      </p:sp>
      <p:sp>
        <p:nvSpPr>
          <p:cNvPr id="127" name="文本框 126">
            <a:extLst>
              <a:ext uri="{FF2B5EF4-FFF2-40B4-BE49-F238E27FC236}">
                <a16:creationId xmlns:a16="http://schemas.microsoft.com/office/drawing/2014/main" id="{0D784F71-2A23-F5D0-5F28-8020528DA3BC}"/>
              </a:ext>
            </a:extLst>
          </p:cNvPr>
          <p:cNvSpPr txBox="1"/>
          <p:nvPr/>
        </p:nvSpPr>
        <p:spPr>
          <a:xfrm>
            <a:off x="4407822" y="3992313"/>
            <a:ext cx="416127" cy="338354"/>
          </a:xfrm>
          <a:prstGeom prst="rect">
            <a:avLst/>
          </a:prstGeom>
          <a:noFill/>
        </p:spPr>
        <p:txBody>
          <a:bodyPr wrap="square" rtlCol="0">
            <a:spAutoFit/>
          </a:bodyPr>
          <a:lstStyle/>
          <a:p>
            <a:r>
              <a:rPr lang="en-US" altLang="zh-CN" sz="1600" b="1" dirty="0"/>
              <a:t>F</a:t>
            </a:r>
            <a:r>
              <a:rPr lang="en-US" altLang="zh-CN" sz="1050" b="1" dirty="0"/>
              <a:t>2</a:t>
            </a:r>
            <a:endParaRPr lang="zh-CN" altLang="en-US" sz="1600" b="1" dirty="0"/>
          </a:p>
        </p:txBody>
      </p:sp>
      <p:sp>
        <p:nvSpPr>
          <p:cNvPr id="128" name="文本框 127">
            <a:extLst>
              <a:ext uri="{FF2B5EF4-FFF2-40B4-BE49-F238E27FC236}">
                <a16:creationId xmlns:a16="http://schemas.microsoft.com/office/drawing/2014/main" id="{821F7154-3BCD-5EFE-8F91-A89D491729B0}"/>
              </a:ext>
            </a:extLst>
          </p:cNvPr>
          <p:cNvSpPr txBox="1"/>
          <p:nvPr/>
        </p:nvSpPr>
        <p:spPr>
          <a:xfrm>
            <a:off x="5624862" y="4042337"/>
            <a:ext cx="416127" cy="338354"/>
          </a:xfrm>
          <a:prstGeom prst="rect">
            <a:avLst/>
          </a:prstGeom>
          <a:noFill/>
        </p:spPr>
        <p:txBody>
          <a:bodyPr wrap="square" rtlCol="0">
            <a:spAutoFit/>
          </a:bodyPr>
          <a:lstStyle/>
          <a:p>
            <a:r>
              <a:rPr lang="en-US" altLang="zh-CN" sz="1600" b="1" dirty="0"/>
              <a:t>F</a:t>
            </a:r>
            <a:r>
              <a:rPr lang="en-US" altLang="zh-CN" sz="1050" b="1" dirty="0"/>
              <a:t>3</a:t>
            </a:r>
            <a:endParaRPr lang="zh-CN" altLang="en-US" sz="1600" b="1" dirty="0"/>
          </a:p>
        </p:txBody>
      </p:sp>
      <p:sp>
        <p:nvSpPr>
          <p:cNvPr id="129" name="文本框 128">
            <a:extLst>
              <a:ext uri="{FF2B5EF4-FFF2-40B4-BE49-F238E27FC236}">
                <a16:creationId xmlns:a16="http://schemas.microsoft.com/office/drawing/2014/main" id="{F83B2ECE-0C4A-025F-DEC6-BBDF7157E9B8}"/>
              </a:ext>
            </a:extLst>
          </p:cNvPr>
          <p:cNvSpPr txBox="1"/>
          <p:nvPr/>
        </p:nvSpPr>
        <p:spPr>
          <a:xfrm>
            <a:off x="6981643" y="4042337"/>
            <a:ext cx="416127" cy="338354"/>
          </a:xfrm>
          <a:prstGeom prst="rect">
            <a:avLst/>
          </a:prstGeom>
          <a:noFill/>
        </p:spPr>
        <p:txBody>
          <a:bodyPr wrap="square" rtlCol="0">
            <a:spAutoFit/>
          </a:bodyPr>
          <a:lstStyle/>
          <a:p>
            <a:r>
              <a:rPr lang="en-US" altLang="zh-CN" sz="1600" b="1" dirty="0"/>
              <a:t>F</a:t>
            </a:r>
            <a:r>
              <a:rPr lang="en-US" altLang="zh-CN" sz="1050" b="1" dirty="0"/>
              <a:t>4</a:t>
            </a:r>
            <a:endParaRPr lang="zh-CN" altLang="en-US" sz="1600" b="1" dirty="0"/>
          </a:p>
        </p:txBody>
      </p:sp>
      <p:cxnSp>
        <p:nvCxnSpPr>
          <p:cNvPr id="44" name="连接符: 肘形 43">
            <a:extLst>
              <a:ext uri="{FF2B5EF4-FFF2-40B4-BE49-F238E27FC236}">
                <a16:creationId xmlns:a16="http://schemas.microsoft.com/office/drawing/2014/main" id="{F0A96780-2761-3EFB-B213-3724A10E18B0}"/>
              </a:ext>
            </a:extLst>
          </p:cNvPr>
          <p:cNvCxnSpPr>
            <a:cxnSpLocks/>
            <a:stCxn id="20" idx="2"/>
            <a:endCxn id="34" idx="0"/>
          </p:cNvCxnSpPr>
          <p:nvPr/>
        </p:nvCxnSpPr>
        <p:spPr>
          <a:xfrm rot="5400000">
            <a:off x="3931469" y="517525"/>
            <a:ext cx="632023" cy="2967638"/>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4" name="连接符: 肘形 53">
            <a:extLst>
              <a:ext uri="{FF2B5EF4-FFF2-40B4-BE49-F238E27FC236}">
                <a16:creationId xmlns:a16="http://schemas.microsoft.com/office/drawing/2014/main" id="{F9F88850-DE8F-5D8C-418E-EEBCD8F15BAA}"/>
              </a:ext>
            </a:extLst>
          </p:cNvPr>
          <p:cNvCxnSpPr>
            <a:cxnSpLocks/>
            <a:stCxn id="20" idx="2"/>
            <a:endCxn id="35" idx="0"/>
          </p:cNvCxnSpPr>
          <p:nvPr/>
        </p:nvCxnSpPr>
        <p:spPr>
          <a:xfrm rot="5400000">
            <a:off x="4539563" y="1111625"/>
            <a:ext cx="618029" cy="1765445"/>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8" name="连接符: 肘形 57">
            <a:extLst>
              <a:ext uri="{FF2B5EF4-FFF2-40B4-BE49-F238E27FC236}">
                <a16:creationId xmlns:a16="http://schemas.microsoft.com/office/drawing/2014/main" id="{7FF7D69A-C963-D4FD-6CE6-5DB0C6719A06}"/>
              </a:ext>
            </a:extLst>
          </p:cNvPr>
          <p:cNvCxnSpPr>
            <a:cxnSpLocks/>
            <a:stCxn id="20" idx="2"/>
            <a:endCxn id="36" idx="0"/>
          </p:cNvCxnSpPr>
          <p:nvPr/>
        </p:nvCxnSpPr>
        <p:spPr>
          <a:xfrm rot="5400000">
            <a:off x="5152099" y="1717619"/>
            <a:ext cx="611486" cy="546915"/>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5" name="连接符: 肘形 64">
            <a:extLst>
              <a:ext uri="{FF2B5EF4-FFF2-40B4-BE49-F238E27FC236}">
                <a16:creationId xmlns:a16="http://schemas.microsoft.com/office/drawing/2014/main" id="{ECEBAC68-B5C5-7E7C-E29C-DFD9FAD8748C}"/>
              </a:ext>
            </a:extLst>
          </p:cNvPr>
          <p:cNvCxnSpPr>
            <a:cxnSpLocks/>
            <a:stCxn id="20" idx="2"/>
            <a:endCxn id="37" idx="0"/>
          </p:cNvCxnSpPr>
          <p:nvPr/>
        </p:nvCxnSpPr>
        <p:spPr>
          <a:xfrm rot="16200000" flipH="1">
            <a:off x="5789705" y="1626926"/>
            <a:ext cx="600209" cy="717021"/>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9" name="连接符: 肘形 68">
            <a:extLst>
              <a:ext uri="{FF2B5EF4-FFF2-40B4-BE49-F238E27FC236}">
                <a16:creationId xmlns:a16="http://schemas.microsoft.com/office/drawing/2014/main" id="{AB5A4EA8-EAAB-770C-2852-ADC6B404E114}"/>
              </a:ext>
            </a:extLst>
          </p:cNvPr>
          <p:cNvCxnSpPr>
            <a:cxnSpLocks/>
            <a:stCxn id="20" idx="2"/>
            <a:endCxn id="38" idx="0"/>
          </p:cNvCxnSpPr>
          <p:nvPr/>
        </p:nvCxnSpPr>
        <p:spPr>
          <a:xfrm rot="16200000" flipH="1">
            <a:off x="6429478" y="987153"/>
            <a:ext cx="600208" cy="1996567"/>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pic>
        <p:nvPicPr>
          <p:cNvPr id="16" name="图片 15" descr="电脑屏幕的照片&#10;&#10;低可信度描述已自动生成">
            <a:extLst>
              <a:ext uri="{FF2B5EF4-FFF2-40B4-BE49-F238E27FC236}">
                <a16:creationId xmlns:a16="http://schemas.microsoft.com/office/drawing/2014/main" id="{6DF3F509-0191-45EE-2D40-1CE1FE565473}"/>
              </a:ext>
            </a:extLst>
          </p:cNvPr>
          <p:cNvPicPr>
            <a:picLocks noChangeAspect="1"/>
          </p:cNvPicPr>
          <p:nvPr/>
        </p:nvPicPr>
        <p:blipFill rotWithShape="1">
          <a:blip r:embed="rId20">
            <a:extLst>
              <a:ext uri="{28A0092B-C50C-407E-A947-70E740481C1C}">
                <a14:useLocalDpi xmlns:a14="http://schemas.microsoft.com/office/drawing/2010/main" val="0"/>
              </a:ext>
            </a:extLst>
          </a:blip>
          <a:srcRect l="18064" t="9152" r="15298" b="10768"/>
          <a:stretch/>
        </p:blipFill>
        <p:spPr>
          <a:xfrm>
            <a:off x="2677557" y="436337"/>
            <a:ext cx="645568" cy="659116"/>
          </a:xfrm>
          <a:prstGeom prst="rect">
            <a:avLst/>
          </a:prstGeom>
          <a:ln>
            <a:solidFill>
              <a:schemeClr val="bg1"/>
            </a:solidFill>
          </a:ln>
        </p:spPr>
      </p:pic>
      <p:sp>
        <p:nvSpPr>
          <p:cNvPr id="18" name="文本框 17">
            <a:extLst>
              <a:ext uri="{FF2B5EF4-FFF2-40B4-BE49-F238E27FC236}">
                <a16:creationId xmlns:a16="http://schemas.microsoft.com/office/drawing/2014/main" id="{0A5CACEC-D873-A9B3-FFED-4BF32FBA6A19}"/>
              </a:ext>
            </a:extLst>
          </p:cNvPr>
          <p:cNvSpPr txBox="1"/>
          <p:nvPr/>
        </p:nvSpPr>
        <p:spPr>
          <a:xfrm>
            <a:off x="3353636" y="283937"/>
            <a:ext cx="1054186" cy="338554"/>
          </a:xfrm>
          <a:prstGeom prst="rect">
            <a:avLst/>
          </a:prstGeom>
          <a:noFill/>
        </p:spPr>
        <p:txBody>
          <a:bodyPr wrap="square" rtlCol="0">
            <a:spAutoFit/>
          </a:bodyPr>
          <a:lstStyle/>
          <a:p>
            <a:r>
              <a:rPr lang="en-US" altLang="zh-CN" sz="1600" b="1" dirty="0"/>
              <a:t>n = 0</a:t>
            </a:r>
            <a:endParaRPr lang="zh-CN" altLang="en-US" sz="1600" b="1" dirty="0"/>
          </a:p>
        </p:txBody>
      </p:sp>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F3EABEAF-7713-3B97-E0CA-C7AE786256EF}"/>
                  </a:ext>
                </a:extLst>
              </p:cNvPr>
              <p:cNvSpPr txBox="1"/>
              <p:nvPr/>
            </p:nvSpPr>
            <p:spPr>
              <a:xfrm>
                <a:off x="4289751" y="1253003"/>
                <a:ext cx="1186317" cy="40857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1" i="1" smtClean="0">
                          <a:latin typeface="Cambria Math" panose="02040503050406030204" pitchFamily="18" charset="0"/>
                          <a:ea typeface="Cambria Math" panose="02040503050406030204" pitchFamily="18" charset="0"/>
                        </a:rPr>
                        <m:t>× </m:t>
                      </m:r>
                      <m:sSup>
                        <m:sSupPr>
                          <m:ctrlPr>
                            <a:rPr lang="en-US" altLang="zh-CN" b="1" i="1">
                              <a:latin typeface="Cambria Math" panose="02040503050406030204" pitchFamily="18" charset="0"/>
                              <a:ea typeface="Cambria Math" panose="02040503050406030204" pitchFamily="18" charset="0"/>
                            </a:rPr>
                          </m:ctrlPr>
                        </m:sSupPr>
                        <m:e>
                          <m:r>
                            <a:rPr lang="en-US" altLang="zh-CN" b="1" i="1">
                              <a:latin typeface="Cambria Math" panose="02040503050406030204" pitchFamily="18" charset="0"/>
                              <a:ea typeface="Cambria Math" panose="02040503050406030204" pitchFamily="18" charset="0"/>
                            </a:rPr>
                            <m:t>𝒆</m:t>
                          </m:r>
                        </m:e>
                        <m:sup>
                          <m:r>
                            <a:rPr lang="en-US" altLang="zh-CN" b="1" i="1" smtClean="0">
                              <a:latin typeface="Cambria Math" panose="02040503050406030204" pitchFamily="18" charset="0"/>
                              <a:ea typeface="Cambria Math" panose="02040503050406030204" pitchFamily="18" charset="0"/>
                            </a:rPr>
                            <m:t>−</m:t>
                          </m:r>
                          <m:r>
                            <a:rPr lang="en-US" altLang="zh-CN" b="1" i="1" smtClean="0">
                              <a:latin typeface="Cambria Math" panose="02040503050406030204" pitchFamily="18" charset="0"/>
                              <a:ea typeface="Cambria Math" panose="02040503050406030204" pitchFamily="18" charset="0"/>
                            </a:rPr>
                            <m:t>𝒊𝑭𝒏</m:t>
                          </m:r>
                          <m:r>
                            <a:rPr lang="en-US" altLang="zh-CN" b="1" i="1">
                              <a:latin typeface="Cambria Math" panose="02040503050406030204" pitchFamily="18" charset="0"/>
                              <a:ea typeface="Cambria Math" panose="02040503050406030204" pitchFamily="18" charset="0"/>
                            </a:rPr>
                            <m:t> </m:t>
                          </m:r>
                          <m:f>
                            <m:fPr>
                              <m:ctrlPr>
                                <a:rPr lang="en-US" altLang="zh-CN" b="1" i="1">
                                  <a:latin typeface="Cambria Math" panose="02040503050406030204" pitchFamily="18" charset="0"/>
                                  <a:ea typeface="Cambria Math" panose="02040503050406030204" pitchFamily="18" charset="0"/>
                                </a:rPr>
                              </m:ctrlPr>
                            </m:fPr>
                            <m:num>
                              <m:r>
                                <a:rPr lang="en-US" altLang="zh-CN" b="1" i="1">
                                  <a:latin typeface="Cambria Math" panose="02040503050406030204" pitchFamily="18" charset="0"/>
                                  <a:ea typeface="Cambria Math" panose="02040503050406030204" pitchFamily="18" charset="0"/>
                                </a:rPr>
                                <m:t>𝟐</m:t>
                              </m:r>
                              <m:r>
                                <a:rPr lang="zh-CN" altLang="en-US" b="1" i="1">
                                  <a:latin typeface="Cambria Math" panose="02040503050406030204" pitchFamily="18" charset="0"/>
                                  <a:ea typeface="Cambria Math" panose="02040503050406030204" pitchFamily="18" charset="0"/>
                                </a:rPr>
                                <m:t>𝝅</m:t>
                              </m:r>
                            </m:num>
                            <m:den>
                              <m:r>
                                <a:rPr lang="en-US" altLang="zh-CN" b="1" i="1">
                                  <a:latin typeface="Cambria Math" panose="02040503050406030204" pitchFamily="18" charset="0"/>
                                  <a:ea typeface="Cambria Math" panose="02040503050406030204" pitchFamily="18" charset="0"/>
                                </a:rPr>
                                <m:t>𝑵</m:t>
                              </m:r>
                            </m:den>
                          </m:f>
                        </m:sup>
                      </m:sSup>
                    </m:oMath>
                  </m:oMathPara>
                </a14:m>
                <a:endParaRPr lang="zh-CN" altLang="en-US" b="1" dirty="0"/>
              </a:p>
            </p:txBody>
          </p:sp>
        </mc:Choice>
        <mc:Fallback xmlns="">
          <p:sp>
            <p:nvSpPr>
              <p:cNvPr id="19" name="文本框 18">
                <a:extLst>
                  <a:ext uri="{FF2B5EF4-FFF2-40B4-BE49-F238E27FC236}">
                    <a16:creationId xmlns:a16="http://schemas.microsoft.com/office/drawing/2014/main" id="{F3EABEAF-7713-3B97-E0CA-C7AE786256EF}"/>
                  </a:ext>
                </a:extLst>
              </p:cNvPr>
              <p:cNvSpPr txBox="1">
                <a:spLocks noRot="1" noChangeAspect="1" noMove="1" noResize="1" noEditPoints="1" noAdjustHandles="1" noChangeArrowheads="1" noChangeShapeType="1" noTextEdit="1"/>
              </p:cNvSpPr>
              <p:nvPr/>
            </p:nvSpPr>
            <p:spPr>
              <a:xfrm>
                <a:off x="4289751" y="1253003"/>
                <a:ext cx="1186317" cy="408573"/>
              </a:xfrm>
              <a:prstGeom prst="rect">
                <a:avLst/>
              </a:prstGeom>
              <a:blipFill>
                <a:blip r:embed="rId21"/>
                <a:stretch>
                  <a:fillRect/>
                </a:stretch>
              </a:blipFill>
            </p:spPr>
            <p:txBody>
              <a:bodyPr/>
              <a:lstStyle/>
              <a:p>
                <a:r>
                  <a:rPr lang="zh-CN" altLang="en-US">
                    <a:noFill/>
                  </a:rPr>
                  <a:t> </a:t>
                </a:r>
              </a:p>
            </p:txBody>
          </p:sp>
        </mc:Fallback>
      </mc:AlternateContent>
      <p:sp>
        <p:nvSpPr>
          <p:cNvPr id="22" name="文本框 21">
            <a:extLst>
              <a:ext uri="{FF2B5EF4-FFF2-40B4-BE49-F238E27FC236}">
                <a16:creationId xmlns:a16="http://schemas.microsoft.com/office/drawing/2014/main" id="{40903BA7-B57C-5B64-AC2F-2DCD1427F00F}"/>
              </a:ext>
            </a:extLst>
          </p:cNvPr>
          <p:cNvSpPr txBox="1"/>
          <p:nvPr/>
        </p:nvSpPr>
        <p:spPr>
          <a:xfrm>
            <a:off x="3506036" y="436337"/>
            <a:ext cx="1054186" cy="338554"/>
          </a:xfrm>
          <a:prstGeom prst="rect">
            <a:avLst/>
          </a:prstGeom>
          <a:noFill/>
        </p:spPr>
        <p:txBody>
          <a:bodyPr wrap="square" rtlCol="0">
            <a:spAutoFit/>
          </a:bodyPr>
          <a:lstStyle/>
          <a:p>
            <a:r>
              <a:rPr lang="en-US" altLang="zh-CN" sz="1600" b="1" dirty="0"/>
              <a:t>n = 1</a:t>
            </a:r>
            <a:endParaRPr lang="zh-CN" altLang="en-US" sz="1600" b="1" dirty="0"/>
          </a:p>
        </p:txBody>
      </p:sp>
      <p:sp>
        <p:nvSpPr>
          <p:cNvPr id="23" name="文本框 22">
            <a:extLst>
              <a:ext uri="{FF2B5EF4-FFF2-40B4-BE49-F238E27FC236}">
                <a16:creationId xmlns:a16="http://schemas.microsoft.com/office/drawing/2014/main" id="{BE66F5AD-5EEF-B300-ECC3-C05F87715FC4}"/>
              </a:ext>
            </a:extLst>
          </p:cNvPr>
          <p:cNvSpPr txBox="1"/>
          <p:nvPr/>
        </p:nvSpPr>
        <p:spPr>
          <a:xfrm>
            <a:off x="3658436" y="588737"/>
            <a:ext cx="1054186" cy="338554"/>
          </a:xfrm>
          <a:prstGeom prst="rect">
            <a:avLst/>
          </a:prstGeom>
          <a:noFill/>
        </p:spPr>
        <p:txBody>
          <a:bodyPr wrap="square" rtlCol="0">
            <a:spAutoFit/>
          </a:bodyPr>
          <a:lstStyle/>
          <a:p>
            <a:r>
              <a:rPr lang="en-US" altLang="zh-CN" sz="1600" b="1" dirty="0"/>
              <a:t>n = 2</a:t>
            </a:r>
            <a:endParaRPr lang="zh-CN" altLang="en-US" sz="1600" b="1" dirty="0"/>
          </a:p>
        </p:txBody>
      </p:sp>
      <p:sp>
        <p:nvSpPr>
          <p:cNvPr id="24" name="文本框 23">
            <a:extLst>
              <a:ext uri="{FF2B5EF4-FFF2-40B4-BE49-F238E27FC236}">
                <a16:creationId xmlns:a16="http://schemas.microsoft.com/office/drawing/2014/main" id="{9FF4FEE1-2616-5116-5E15-5865AD41B8DF}"/>
              </a:ext>
            </a:extLst>
          </p:cNvPr>
          <p:cNvSpPr txBox="1"/>
          <p:nvPr/>
        </p:nvSpPr>
        <p:spPr>
          <a:xfrm>
            <a:off x="3810836" y="741137"/>
            <a:ext cx="1054186" cy="338554"/>
          </a:xfrm>
          <a:prstGeom prst="rect">
            <a:avLst/>
          </a:prstGeom>
          <a:noFill/>
        </p:spPr>
        <p:txBody>
          <a:bodyPr wrap="square" rtlCol="0">
            <a:spAutoFit/>
          </a:bodyPr>
          <a:lstStyle/>
          <a:p>
            <a:r>
              <a:rPr lang="en-US" altLang="zh-CN" sz="1600" b="1" dirty="0"/>
              <a:t>n = 3</a:t>
            </a:r>
            <a:endParaRPr lang="zh-CN" altLang="en-US" sz="1600" b="1" dirty="0"/>
          </a:p>
        </p:txBody>
      </p:sp>
      <p:sp>
        <p:nvSpPr>
          <p:cNvPr id="26" name="文本框 25">
            <a:extLst>
              <a:ext uri="{FF2B5EF4-FFF2-40B4-BE49-F238E27FC236}">
                <a16:creationId xmlns:a16="http://schemas.microsoft.com/office/drawing/2014/main" id="{070C9722-F524-5CCC-6D53-4D298B3EA7FA}"/>
              </a:ext>
            </a:extLst>
          </p:cNvPr>
          <p:cNvSpPr txBox="1"/>
          <p:nvPr/>
        </p:nvSpPr>
        <p:spPr>
          <a:xfrm>
            <a:off x="3963236" y="893537"/>
            <a:ext cx="1054186" cy="338554"/>
          </a:xfrm>
          <a:prstGeom prst="rect">
            <a:avLst/>
          </a:prstGeom>
          <a:noFill/>
        </p:spPr>
        <p:txBody>
          <a:bodyPr wrap="square" rtlCol="0">
            <a:spAutoFit/>
          </a:bodyPr>
          <a:lstStyle/>
          <a:p>
            <a:r>
              <a:rPr lang="en-US" altLang="zh-CN" sz="1600" b="1" dirty="0"/>
              <a:t>n = 4</a:t>
            </a:r>
            <a:endParaRPr lang="zh-CN" altLang="en-US" sz="1600" b="1" dirty="0"/>
          </a:p>
        </p:txBody>
      </p:sp>
      <p:cxnSp>
        <p:nvCxnSpPr>
          <p:cNvPr id="28" name="连接符: 肘形 27">
            <a:extLst>
              <a:ext uri="{FF2B5EF4-FFF2-40B4-BE49-F238E27FC236}">
                <a16:creationId xmlns:a16="http://schemas.microsoft.com/office/drawing/2014/main" id="{60B276BE-D70B-FD57-153D-9768BE836971}"/>
              </a:ext>
            </a:extLst>
          </p:cNvPr>
          <p:cNvCxnSpPr>
            <a:cxnSpLocks/>
            <a:endCxn id="20" idx="0"/>
          </p:cNvCxnSpPr>
          <p:nvPr/>
        </p:nvCxnSpPr>
        <p:spPr>
          <a:xfrm>
            <a:off x="4056148" y="436337"/>
            <a:ext cx="1675151" cy="908006"/>
          </a:xfrm>
          <a:prstGeom prst="bentConnector2">
            <a:avLst/>
          </a:prstGeom>
        </p:spPr>
        <p:style>
          <a:lnRef idx="2">
            <a:schemeClr val="accent1"/>
          </a:lnRef>
          <a:fillRef idx="0">
            <a:schemeClr val="accent1"/>
          </a:fillRef>
          <a:effectRef idx="1">
            <a:schemeClr val="accent1"/>
          </a:effectRef>
          <a:fontRef idx="minor">
            <a:schemeClr val="tx1"/>
          </a:fontRef>
        </p:style>
      </p:cxnSp>
      <p:cxnSp>
        <p:nvCxnSpPr>
          <p:cNvPr id="29" name="连接符: 肘形 28">
            <a:extLst>
              <a:ext uri="{FF2B5EF4-FFF2-40B4-BE49-F238E27FC236}">
                <a16:creationId xmlns:a16="http://schemas.microsoft.com/office/drawing/2014/main" id="{F752AD8A-952C-72EF-88F0-9F319F8B51A4}"/>
              </a:ext>
            </a:extLst>
          </p:cNvPr>
          <p:cNvCxnSpPr>
            <a:cxnSpLocks/>
            <a:endCxn id="20" idx="0"/>
          </p:cNvCxnSpPr>
          <p:nvPr/>
        </p:nvCxnSpPr>
        <p:spPr>
          <a:xfrm>
            <a:off x="4208548" y="588737"/>
            <a:ext cx="1522751" cy="755606"/>
          </a:xfrm>
          <a:prstGeom prst="bentConnector2">
            <a:avLst/>
          </a:prstGeom>
        </p:spPr>
        <p:style>
          <a:lnRef idx="2">
            <a:schemeClr val="accent1"/>
          </a:lnRef>
          <a:fillRef idx="0">
            <a:schemeClr val="accent1"/>
          </a:fillRef>
          <a:effectRef idx="1">
            <a:schemeClr val="accent1"/>
          </a:effectRef>
          <a:fontRef idx="minor">
            <a:schemeClr val="tx1"/>
          </a:fontRef>
        </p:style>
      </p:cxnSp>
      <p:cxnSp>
        <p:nvCxnSpPr>
          <p:cNvPr id="30" name="连接符: 肘形 29">
            <a:extLst>
              <a:ext uri="{FF2B5EF4-FFF2-40B4-BE49-F238E27FC236}">
                <a16:creationId xmlns:a16="http://schemas.microsoft.com/office/drawing/2014/main" id="{B2FB87E5-AF41-8F8B-3369-6391FA3D6D5B}"/>
              </a:ext>
            </a:extLst>
          </p:cNvPr>
          <p:cNvCxnSpPr>
            <a:cxnSpLocks/>
            <a:endCxn id="20" idx="0"/>
          </p:cNvCxnSpPr>
          <p:nvPr/>
        </p:nvCxnSpPr>
        <p:spPr>
          <a:xfrm>
            <a:off x="4360948" y="741137"/>
            <a:ext cx="1370351" cy="603206"/>
          </a:xfrm>
          <a:prstGeom prst="bentConnector2">
            <a:avLst/>
          </a:prstGeom>
        </p:spPr>
        <p:style>
          <a:lnRef idx="2">
            <a:schemeClr val="accent1"/>
          </a:lnRef>
          <a:fillRef idx="0">
            <a:schemeClr val="accent1"/>
          </a:fillRef>
          <a:effectRef idx="1">
            <a:schemeClr val="accent1"/>
          </a:effectRef>
          <a:fontRef idx="minor">
            <a:schemeClr val="tx1"/>
          </a:fontRef>
        </p:style>
      </p:cxnSp>
      <p:cxnSp>
        <p:nvCxnSpPr>
          <p:cNvPr id="31" name="连接符: 肘形 30">
            <a:extLst>
              <a:ext uri="{FF2B5EF4-FFF2-40B4-BE49-F238E27FC236}">
                <a16:creationId xmlns:a16="http://schemas.microsoft.com/office/drawing/2014/main" id="{9E2CFD8A-4D75-A63C-C706-7F926782A7C2}"/>
              </a:ext>
            </a:extLst>
          </p:cNvPr>
          <p:cNvCxnSpPr>
            <a:cxnSpLocks/>
            <a:endCxn id="20" idx="0"/>
          </p:cNvCxnSpPr>
          <p:nvPr/>
        </p:nvCxnSpPr>
        <p:spPr>
          <a:xfrm>
            <a:off x="4412776" y="897764"/>
            <a:ext cx="1318523" cy="446579"/>
          </a:xfrm>
          <a:prstGeom prst="bentConnector2">
            <a:avLst/>
          </a:prstGeom>
        </p:spPr>
        <p:style>
          <a:lnRef idx="2">
            <a:schemeClr val="accent1"/>
          </a:lnRef>
          <a:fillRef idx="0">
            <a:schemeClr val="accent1"/>
          </a:fillRef>
          <a:effectRef idx="1">
            <a:schemeClr val="accent1"/>
          </a:effectRef>
          <a:fontRef idx="minor">
            <a:schemeClr val="tx1"/>
          </a:fontRef>
        </p:style>
      </p:cxnSp>
      <p:cxnSp>
        <p:nvCxnSpPr>
          <p:cNvPr id="39" name="连接符: 肘形 38">
            <a:extLst>
              <a:ext uri="{FF2B5EF4-FFF2-40B4-BE49-F238E27FC236}">
                <a16:creationId xmlns:a16="http://schemas.microsoft.com/office/drawing/2014/main" id="{B59EBC8B-A7EC-6415-8DC3-369A7B130925}"/>
              </a:ext>
            </a:extLst>
          </p:cNvPr>
          <p:cNvCxnSpPr>
            <a:cxnSpLocks/>
            <a:endCxn id="20" idx="0"/>
          </p:cNvCxnSpPr>
          <p:nvPr/>
        </p:nvCxnSpPr>
        <p:spPr>
          <a:xfrm>
            <a:off x="4519451" y="1092125"/>
            <a:ext cx="1211848" cy="252218"/>
          </a:xfrm>
          <a:prstGeom prst="bentConnector2">
            <a:avLst/>
          </a:prstGeom>
        </p:spPr>
        <p:style>
          <a:lnRef idx="2">
            <a:schemeClr val="accent1"/>
          </a:lnRef>
          <a:fillRef idx="0">
            <a:schemeClr val="accent1"/>
          </a:fillRef>
          <a:effectRef idx="1">
            <a:schemeClr val="accent1"/>
          </a:effectRef>
          <a:fontRef idx="minor">
            <a:schemeClr val="tx1"/>
          </a:fontRef>
        </p:style>
      </p:cxnSp>
      <p:sp>
        <p:nvSpPr>
          <p:cNvPr id="40" name="文本框 39">
            <a:extLst>
              <a:ext uri="{FF2B5EF4-FFF2-40B4-BE49-F238E27FC236}">
                <a16:creationId xmlns:a16="http://schemas.microsoft.com/office/drawing/2014/main" id="{D35855B5-750F-4890-5994-2809F2EE79AE}"/>
              </a:ext>
            </a:extLst>
          </p:cNvPr>
          <p:cNvSpPr txBox="1"/>
          <p:nvPr/>
        </p:nvSpPr>
        <p:spPr>
          <a:xfrm>
            <a:off x="82277" y="1271193"/>
            <a:ext cx="3099049" cy="646331"/>
          </a:xfrm>
          <a:prstGeom prst="rect">
            <a:avLst/>
          </a:prstGeom>
          <a:noFill/>
        </p:spPr>
        <p:txBody>
          <a:bodyPr wrap="square" rtlCol="0">
            <a:spAutoFit/>
          </a:bodyPr>
          <a:lstStyle/>
          <a:p>
            <a:r>
              <a:rPr lang="en-US" altLang="zh-CN" b="1" dirty="0"/>
              <a:t>Reconstruction example:</a:t>
            </a:r>
          </a:p>
          <a:p>
            <a:r>
              <a:rPr lang="en-US" altLang="zh-CN" b="1" dirty="0"/>
              <a:t>5-Periodic ka-SPGR</a:t>
            </a:r>
            <a:endParaRPr lang="zh-CN" altLang="en-US" b="1" dirty="0"/>
          </a:p>
        </p:txBody>
      </p:sp>
      <p:sp>
        <p:nvSpPr>
          <p:cNvPr id="41" name="任意多边形: 形状 40">
            <a:extLst>
              <a:ext uri="{FF2B5EF4-FFF2-40B4-BE49-F238E27FC236}">
                <a16:creationId xmlns:a16="http://schemas.microsoft.com/office/drawing/2014/main" id="{98529B2C-7D18-7D2C-1E11-20B04A7119CA}"/>
              </a:ext>
            </a:extLst>
          </p:cNvPr>
          <p:cNvSpPr/>
          <p:nvPr/>
        </p:nvSpPr>
        <p:spPr>
          <a:xfrm>
            <a:off x="3050418" y="5149746"/>
            <a:ext cx="3489715" cy="1042838"/>
          </a:xfrm>
          <a:custGeom>
            <a:avLst/>
            <a:gdLst>
              <a:gd name="connsiteX0" fmla="*/ 0 w 2912166"/>
              <a:gd name="connsiteY0" fmla="*/ 0 h 1848679"/>
              <a:gd name="connsiteX1" fmla="*/ 278296 w 2912166"/>
              <a:gd name="connsiteY1" fmla="*/ 506896 h 1848679"/>
              <a:gd name="connsiteX2" fmla="*/ 536713 w 2912166"/>
              <a:gd name="connsiteY2" fmla="*/ 904461 h 1848679"/>
              <a:gd name="connsiteX3" fmla="*/ 934279 w 2912166"/>
              <a:gd name="connsiteY3" fmla="*/ 1302026 h 1848679"/>
              <a:gd name="connsiteX4" fmla="*/ 1401418 w 2912166"/>
              <a:gd name="connsiteY4" fmla="*/ 1610139 h 1848679"/>
              <a:gd name="connsiteX5" fmla="*/ 1838739 w 2912166"/>
              <a:gd name="connsiteY5" fmla="*/ 1739348 h 1848679"/>
              <a:gd name="connsiteX6" fmla="*/ 2256183 w 2912166"/>
              <a:gd name="connsiteY6" fmla="*/ 1808922 h 1848679"/>
              <a:gd name="connsiteX7" fmla="*/ 2623931 w 2912166"/>
              <a:gd name="connsiteY7" fmla="*/ 1828800 h 1848679"/>
              <a:gd name="connsiteX8" fmla="*/ 2912166 w 2912166"/>
              <a:gd name="connsiteY8" fmla="*/ 1848679 h 1848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12166" h="1848679">
                <a:moveTo>
                  <a:pt x="0" y="0"/>
                </a:moveTo>
                <a:cubicBezTo>
                  <a:pt x="94422" y="178076"/>
                  <a:pt x="188844" y="356153"/>
                  <a:pt x="278296" y="506896"/>
                </a:cubicBezTo>
                <a:cubicBezTo>
                  <a:pt x="367748" y="657640"/>
                  <a:pt x="427383" y="771939"/>
                  <a:pt x="536713" y="904461"/>
                </a:cubicBezTo>
                <a:cubicBezTo>
                  <a:pt x="646043" y="1036983"/>
                  <a:pt x="790162" y="1184413"/>
                  <a:pt x="934279" y="1302026"/>
                </a:cubicBezTo>
                <a:cubicBezTo>
                  <a:pt x="1078396" y="1419639"/>
                  <a:pt x="1250675" y="1537252"/>
                  <a:pt x="1401418" y="1610139"/>
                </a:cubicBezTo>
                <a:cubicBezTo>
                  <a:pt x="1552161" y="1683026"/>
                  <a:pt x="1696278" y="1706217"/>
                  <a:pt x="1838739" y="1739348"/>
                </a:cubicBezTo>
                <a:cubicBezTo>
                  <a:pt x="1981200" y="1772479"/>
                  <a:pt x="2125318" y="1794013"/>
                  <a:pt x="2256183" y="1808922"/>
                </a:cubicBezTo>
                <a:cubicBezTo>
                  <a:pt x="2387048" y="1823831"/>
                  <a:pt x="2623931" y="1828800"/>
                  <a:pt x="2623931" y="1828800"/>
                </a:cubicBezTo>
                <a:lnTo>
                  <a:pt x="2912166" y="1848679"/>
                </a:lnTo>
              </a:path>
            </a:pathLst>
          </a:custGeom>
          <a:ln/>
        </p:spPr>
        <p:style>
          <a:lnRef idx="2">
            <a:schemeClr val="accent2"/>
          </a:lnRef>
          <a:fillRef idx="0">
            <a:schemeClr val="accent2"/>
          </a:fillRef>
          <a:effectRef idx="1">
            <a:schemeClr val="accent2"/>
          </a:effectRef>
          <a:fontRef idx="minor">
            <a:schemeClr val="tx1"/>
          </a:fontRef>
        </p:style>
        <p:txBody>
          <a:bodyPr rtlCol="0" anchor="ctr"/>
          <a:lstStyle/>
          <a:p>
            <a:pPr algn="ctr"/>
            <a:endParaRPr lang="zh-CN" altLang="en-US" dirty="0"/>
          </a:p>
        </p:txBody>
      </p:sp>
      <p:cxnSp>
        <p:nvCxnSpPr>
          <p:cNvPr id="42" name="直接箭头连接符 41">
            <a:extLst>
              <a:ext uri="{FF2B5EF4-FFF2-40B4-BE49-F238E27FC236}">
                <a16:creationId xmlns:a16="http://schemas.microsoft.com/office/drawing/2014/main" id="{73EAB2DA-26B1-676A-5D71-EDD8F75C3BA3}"/>
              </a:ext>
            </a:extLst>
          </p:cNvPr>
          <p:cNvCxnSpPr>
            <a:cxnSpLocks/>
          </p:cNvCxnSpPr>
          <p:nvPr/>
        </p:nvCxnSpPr>
        <p:spPr>
          <a:xfrm flipV="1">
            <a:off x="3000341" y="4939381"/>
            <a:ext cx="0" cy="1354322"/>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3" name="直接箭头连接符 42">
            <a:extLst>
              <a:ext uri="{FF2B5EF4-FFF2-40B4-BE49-F238E27FC236}">
                <a16:creationId xmlns:a16="http://schemas.microsoft.com/office/drawing/2014/main" id="{ABC0F645-4E72-7DE5-974A-DC22A80D0061}"/>
              </a:ext>
            </a:extLst>
          </p:cNvPr>
          <p:cNvCxnSpPr>
            <a:cxnSpLocks/>
          </p:cNvCxnSpPr>
          <p:nvPr/>
        </p:nvCxnSpPr>
        <p:spPr>
          <a:xfrm>
            <a:off x="3000341" y="6293703"/>
            <a:ext cx="4470936"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18" name="椭圆 117">
            <a:extLst>
              <a:ext uri="{FF2B5EF4-FFF2-40B4-BE49-F238E27FC236}">
                <a16:creationId xmlns:a16="http://schemas.microsoft.com/office/drawing/2014/main" id="{1425CAFD-E0EA-92EA-BB0E-9C44C511E2A0}"/>
              </a:ext>
            </a:extLst>
          </p:cNvPr>
          <p:cNvSpPr/>
          <p:nvPr/>
        </p:nvSpPr>
        <p:spPr>
          <a:xfrm>
            <a:off x="3506036" y="5498112"/>
            <a:ext cx="82523" cy="8252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19" name="椭圆 118">
            <a:extLst>
              <a:ext uri="{FF2B5EF4-FFF2-40B4-BE49-F238E27FC236}">
                <a16:creationId xmlns:a16="http://schemas.microsoft.com/office/drawing/2014/main" id="{235A4144-5193-FE8E-C5F3-027FB9EDF0F3}"/>
              </a:ext>
            </a:extLst>
          </p:cNvPr>
          <p:cNvSpPr/>
          <p:nvPr/>
        </p:nvSpPr>
        <p:spPr>
          <a:xfrm>
            <a:off x="4064489" y="5768099"/>
            <a:ext cx="82523" cy="8252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20" name="椭圆 119">
            <a:extLst>
              <a:ext uri="{FF2B5EF4-FFF2-40B4-BE49-F238E27FC236}">
                <a16:creationId xmlns:a16="http://schemas.microsoft.com/office/drawing/2014/main" id="{3FD06329-0A30-0523-BD3C-73E5EB822193}"/>
              </a:ext>
            </a:extLst>
          </p:cNvPr>
          <p:cNvSpPr/>
          <p:nvPr/>
        </p:nvSpPr>
        <p:spPr>
          <a:xfrm>
            <a:off x="4745156" y="6034340"/>
            <a:ext cx="82523" cy="8252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22" name="椭圆 121">
            <a:extLst>
              <a:ext uri="{FF2B5EF4-FFF2-40B4-BE49-F238E27FC236}">
                <a16:creationId xmlns:a16="http://schemas.microsoft.com/office/drawing/2014/main" id="{0AA5AECC-6BDF-9F7F-1AEC-0E673619259E}"/>
              </a:ext>
            </a:extLst>
          </p:cNvPr>
          <p:cNvSpPr/>
          <p:nvPr/>
        </p:nvSpPr>
        <p:spPr>
          <a:xfrm>
            <a:off x="5465970" y="6076935"/>
            <a:ext cx="82523" cy="8252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25" name="椭圆 124">
            <a:extLst>
              <a:ext uri="{FF2B5EF4-FFF2-40B4-BE49-F238E27FC236}">
                <a16:creationId xmlns:a16="http://schemas.microsoft.com/office/drawing/2014/main" id="{1CC47B02-72F3-1B77-70C1-AE4CE8C933F9}"/>
              </a:ext>
            </a:extLst>
          </p:cNvPr>
          <p:cNvSpPr/>
          <p:nvPr/>
        </p:nvSpPr>
        <p:spPr>
          <a:xfrm>
            <a:off x="6258115" y="6146972"/>
            <a:ext cx="82523" cy="8252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30" name="文本框 129">
            <a:extLst>
              <a:ext uri="{FF2B5EF4-FFF2-40B4-BE49-F238E27FC236}">
                <a16:creationId xmlns:a16="http://schemas.microsoft.com/office/drawing/2014/main" id="{9114DF93-EAA9-6D26-9016-FBB2CC582A38}"/>
              </a:ext>
            </a:extLst>
          </p:cNvPr>
          <p:cNvSpPr txBox="1"/>
          <p:nvPr/>
        </p:nvSpPr>
        <p:spPr>
          <a:xfrm>
            <a:off x="3466361" y="5169226"/>
            <a:ext cx="416127" cy="338354"/>
          </a:xfrm>
          <a:prstGeom prst="rect">
            <a:avLst/>
          </a:prstGeom>
          <a:noFill/>
        </p:spPr>
        <p:txBody>
          <a:bodyPr wrap="square" rtlCol="0">
            <a:spAutoFit/>
          </a:bodyPr>
          <a:lstStyle/>
          <a:p>
            <a:r>
              <a:rPr lang="en-US" altLang="zh-CN" sz="1600" b="1" dirty="0"/>
              <a:t>F</a:t>
            </a:r>
            <a:r>
              <a:rPr lang="en-US" altLang="zh-CN" sz="1050" b="1" dirty="0"/>
              <a:t>0</a:t>
            </a:r>
            <a:endParaRPr lang="zh-CN" altLang="en-US" sz="1600" b="1" dirty="0"/>
          </a:p>
        </p:txBody>
      </p:sp>
      <p:sp>
        <p:nvSpPr>
          <p:cNvPr id="131" name="文本框 130">
            <a:extLst>
              <a:ext uri="{FF2B5EF4-FFF2-40B4-BE49-F238E27FC236}">
                <a16:creationId xmlns:a16="http://schemas.microsoft.com/office/drawing/2014/main" id="{774DBA84-9631-8DD6-8F29-841A17B62D19}"/>
              </a:ext>
            </a:extLst>
          </p:cNvPr>
          <p:cNvSpPr txBox="1"/>
          <p:nvPr/>
        </p:nvSpPr>
        <p:spPr>
          <a:xfrm>
            <a:off x="4064489" y="5461072"/>
            <a:ext cx="416127" cy="338354"/>
          </a:xfrm>
          <a:prstGeom prst="rect">
            <a:avLst/>
          </a:prstGeom>
          <a:noFill/>
        </p:spPr>
        <p:txBody>
          <a:bodyPr wrap="square" rtlCol="0">
            <a:spAutoFit/>
          </a:bodyPr>
          <a:lstStyle/>
          <a:p>
            <a:r>
              <a:rPr lang="en-US" altLang="zh-CN" sz="1600" b="1" dirty="0"/>
              <a:t>F</a:t>
            </a:r>
            <a:r>
              <a:rPr lang="en-US" altLang="zh-CN" sz="1050" b="1" dirty="0"/>
              <a:t>1</a:t>
            </a:r>
            <a:endParaRPr lang="zh-CN" altLang="en-US" sz="1600" b="1" dirty="0"/>
          </a:p>
        </p:txBody>
      </p:sp>
      <p:sp>
        <p:nvSpPr>
          <p:cNvPr id="132" name="文本框 131">
            <a:extLst>
              <a:ext uri="{FF2B5EF4-FFF2-40B4-BE49-F238E27FC236}">
                <a16:creationId xmlns:a16="http://schemas.microsoft.com/office/drawing/2014/main" id="{9F6E0D45-8979-71D4-2C29-8813ADE7CEFB}"/>
              </a:ext>
            </a:extLst>
          </p:cNvPr>
          <p:cNvSpPr txBox="1"/>
          <p:nvPr/>
        </p:nvSpPr>
        <p:spPr>
          <a:xfrm>
            <a:off x="4753599" y="5679422"/>
            <a:ext cx="416127" cy="338354"/>
          </a:xfrm>
          <a:prstGeom prst="rect">
            <a:avLst/>
          </a:prstGeom>
          <a:noFill/>
        </p:spPr>
        <p:txBody>
          <a:bodyPr wrap="square" rtlCol="0">
            <a:spAutoFit/>
          </a:bodyPr>
          <a:lstStyle/>
          <a:p>
            <a:r>
              <a:rPr lang="en-US" altLang="zh-CN" sz="1600" b="1" dirty="0"/>
              <a:t>F</a:t>
            </a:r>
            <a:r>
              <a:rPr lang="en-US" altLang="zh-CN" sz="1050" b="1" dirty="0"/>
              <a:t>2</a:t>
            </a:r>
            <a:endParaRPr lang="zh-CN" altLang="en-US" sz="1600" b="1" dirty="0"/>
          </a:p>
        </p:txBody>
      </p:sp>
      <p:sp>
        <p:nvSpPr>
          <p:cNvPr id="133" name="文本框 132">
            <a:extLst>
              <a:ext uri="{FF2B5EF4-FFF2-40B4-BE49-F238E27FC236}">
                <a16:creationId xmlns:a16="http://schemas.microsoft.com/office/drawing/2014/main" id="{6CA07311-790F-69FA-BB6E-F5B533F70818}"/>
              </a:ext>
            </a:extLst>
          </p:cNvPr>
          <p:cNvSpPr txBox="1"/>
          <p:nvPr/>
        </p:nvSpPr>
        <p:spPr>
          <a:xfrm>
            <a:off x="5481791" y="5753508"/>
            <a:ext cx="416127" cy="338354"/>
          </a:xfrm>
          <a:prstGeom prst="rect">
            <a:avLst/>
          </a:prstGeom>
          <a:noFill/>
        </p:spPr>
        <p:txBody>
          <a:bodyPr wrap="square" rtlCol="0">
            <a:spAutoFit/>
          </a:bodyPr>
          <a:lstStyle/>
          <a:p>
            <a:r>
              <a:rPr lang="en-US" altLang="zh-CN" sz="1600" b="1" dirty="0"/>
              <a:t>F</a:t>
            </a:r>
            <a:r>
              <a:rPr lang="en-US" altLang="zh-CN" sz="1050" b="1" dirty="0"/>
              <a:t>3</a:t>
            </a:r>
            <a:endParaRPr lang="zh-CN" altLang="en-US" sz="1600" b="1" dirty="0"/>
          </a:p>
        </p:txBody>
      </p:sp>
      <p:sp>
        <p:nvSpPr>
          <p:cNvPr id="134" name="文本框 133">
            <a:extLst>
              <a:ext uri="{FF2B5EF4-FFF2-40B4-BE49-F238E27FC236}">
                <a16:creationId xmlns:a16="http://schemas.microsoft.com/office/drawing/2014/main" id="{B6F142E1-9E27-DD9F-EA09-41EB8FCE4824}"/>
              </a:ext>
            </a:extLst>
          </p:cNvPr>
          <p:cNvSpPr txBox="1"/>
          <p:nvPr/>
        </p:nvSpPr>
        <p:spPr>
          <a:xfrm>
            <a:off x="6255899" y="5796986"/>
            <a:ext cx="416127" cy="338354"/>
          </a:xfrm>
          <a:prstGeom prst="rect">
            <a:avLst/>
          </a:prstGeom>
          <a:noFill/>
        </p:spPr>
        <p:txBody>
          <a:bodyPr wrap="square" rtlCol="0">
            <a:spAutoFit/>
          </a:bodyPr>
          <a:lstStyle/>
          <a:p>
            <a:r>
              <a:rPr lang="en-US" altLang="zh-CN" sz="1600" b="1" dirty="0"/>
              <a:t>F</a:t>
            </a:r>
            <a:r>
              <a:rPr lang="en-US" altLang="zh-CN" sz="1050" b="1" dirty="0"/>
              <a:t>4</a:t>
            </a:r>
            <a:endParaRPr lang="zh-CN" altLang="en-US" sz="1600" b="1" dirty="0"/>
          </a:p>
        </p:txBody>
      </p:sp>
      <mc:AlternateContent xmlns:mc="http://schemas.openxmlformats.org/markup-compatibility/2006" xmlns:a14="http://schemas.microsoft.com/office/drawing/2010/main">
        <mc:Choice Requires="a14">
          <p:sp>
            <p:nvSpPr>
              <p:cNvPr id="136" name="文本框 135">
                <a:extLst>
                  <a:ext uri="{FF2B5EF4-FFF2-40B4-BE49-F238E27FC236}">
                    <a16:creationId xmlns:a16="http://schemas.microsoft.com/office/drawing/2014/main" id="{44EA37AE-00A7-1330-2ADA-46F01B0374AF}"/>
                  </a:ext>
                </a:extLst>
              </p:cNvPr>
              <p:cNvSpPr txBox="1"/>
              <p:nvPr/>
            </p:nvSpPr>
            <p:spPr>
              <a:xfrm>
                <a:off x="5522524" y="5233713"/>
                <a:ext cx="2060678" cy="493981"/>
              </a:xfrm>
              <a:prstGeom prst="rect">
                <a:avLst/>
              </a:prstGeom>
              <a:ln>
                <a:solidFill>
                  <a:srgbClr val="FF0000"/>
                </a:solidFill>
              </a:ln>
            </p:spPr>
            <p:style>
              <a:lnRef idx="2">
                <a:schemeClr val="accent1"/>
              </a:lnRef>
              <a:fillRef idx="1">
                <a:schemeClr val="lt1"/>
              </a:fillRef>
              <a:effectRef idx="0">
                <a:schemeClr val="accent1"/>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r>
                        <a:rPr lang="en-US" altLang="zh-CN" sz="1800" b="0" i="1" smtClean="0">
                          <a:solidFill>
                            <a:schemeClr val="tx1"/>
                          </a:solidFill>
                          <a:latin typeface="Cambria Math" panose="02040503050406030204" pitchFamily="18" charset="0"/>
                        </a:rPr>
                        <m:t>~</m:t>
                      </m:r>
                      <m:r>
                        <a:rPr lang="en-US" altLang="zh-CN" sz="1800" b="0" i="1" smtClean="0">
                          <a:solidFill>
                            <a:schemeClr val="tx1"/>
                          </a:solidFill>
                          <a:latin typeface="Cambria Math" panose="02040503050406030204" pitchFamily="18" charset="0"/>
                        </a:rPr>
                        <m:t>𝐴</m:t>
                      </m:r>
                      <m:r>
                        <a:rPr lang="en-US" altLang="zh-CN" sz="1800" b="0" i="1" smtClean="0">
                          <a:solidFill>
                            <a:schemeClr val="tx1"/>
                          </a:solidFill>
                          <a:latin typeface="Cambria Math" panose="02040503050406030204" pitchFamily="18" charset="0"/>
                        </a:rPr>
                        <m:t> </m:t>
                      </m:r>
                      <m:sSup>
                        <m:sSupPr>
                          <m:ctrlPr>
                            <a:rPr lang="en-US" altLang="zh-CN" sz="1800" b="0" i="1" smtClean="0">
                              <a:solidFill>
                                <a:schemeClr val="tx1"/>
                              </a:solidFill>
                              <a:latin typeface="Cambria Math" panose="02040503050406030204" pitchFamily="18" charset="0"/>
                            </a:rPr>
                          </m:ctrlPr>
                        </m:sSupPr>
                        <m:e>
                          <m:r>
                            <a:rPr lang="en-US" altLang="zh-CN" sz="1800" b="0" i="1" smtClean="0">
                              <a:solidFill>
                                <a:schemeClr val="tx1"/>
                              </a:solidFill>
                              <a:latin typeface="Cambria Math" panose="02040503050406030204" pitchFamily="18" charset="0"/>
                            </a:rPr>
                            <m:t>𝑒</m:t>
                          </m:r>
                        </m:e>
                        <m:sup>
                          <m:r>
                            <a:rPr lang="en-US" altLang="zh-CN" sz="1800" b="0" i="1" smtClean="0">
                              <a:solidFill>
                                <a:schemeClr val="tx1"/>
                              </a:solidFill>
                              <a:latin typeface="Cambria Math" panose="02040503050406030204" pitchFamily="18" charset="0"/>
                            </a:rPr>
                            <m:t>− </m:t>
                          </m:r>
                          <m:f>
                            <m:fPr>
                              <m:ctrlPr>
                                <a:rPr lang="en-US" altLang="zh-CN" sz="1800" b="0" i="1" smtClean="0">
                                  <a:solidFill>
                                    <a:schemeClr val="tx1"/>
                                  </a:solidFill>
                                  <a:latin typeface="Cambria Math" panose="02040503050406030204" pitchFamily="18" charset="0"/>
                                </a:rPr>
                              </m:ctrlPr>
                            </m:fPr>
                            <m:num>
                              <m:r>
                                <a:rPr lang="en-US" altLang="zh-CN" sz="1800" b="0" i="1" smtClean="0">
                                  <a:solidFill>
                                    <a:schemeClr val="tx1"/>
                                  </a:solidFill>
                                  <a:latin typeface="Cambria Math" panose="02040503050406030204" pitchFamily="18" charset="0"/>
                                </a:rPr>
                                <m:t>𝑇𝐸</m:t>
                              </m:r>
                              <m:r>
                                <a:rPr lang="en-US" altLang="zh-CN" sz="1800" b="0" i="1" smtClean="0">
                                  <a:solidFill>
                                    <a:schemeClr val="tx1"/>
                                  </a:solidFill>
                                  <a:latin typeface="Cambria Math" panose="02040503050406030204" pitchFamily="18" charset="0"/>
                                </a:rPr>
                                <m:t>+</m:t>
                              </m:r>
                              <m:r>
                                <a:rPr lang="en-US" altLang="zh-CN" sz="1800" b="0" i="1" smtClean="0">
                                  <a:solidFill>
                                    <a:schemeClr val="tx1"/>
                                  </a:solidFill>
                                  <a:latin typeface="Cambria Math" panose="02040503050406030204" pitchFamily="18" charset="0"/>
                                </a:rPr>
                                <m:t>𝐹</m:t>
                              </m:r>
                              <m:r>
                                <a:rPr lang="en-US" altLang="zh-CN" sz="1800" b="0" i="1" smtClean="0">
                                  <a:solidFill>
                                    <a:schemeClr val="tx1"/>
                                  </a:solidFill>
                                  <a:latin typeface="Cambria Math" panose="02040503050406030204" pitchFamily="18" charset="0"/>
                                  <a:ea typeface="Cambria Math" panose="02040503050406030204" pitchFamily="18" charset="0"/>
                                </a:rPr>
                                <m:t>×</m:t>
                              </m:r>
                              <m:r>
                                <a:rPr lang="en-US" altLang="zh-CN" sz="1800" b="0" i="1" smtClean="0">
                                  <a:solidFill>
                                    <a:schemeClr val="tx1"/>
                                  </a:solidFill>
                                  <a:latin typeface="Cambria Math" panose="02040503050406030204" pitchFamily="18" charset="0"/>
                                </a:rPr>
                                <m:t>𝑇𝑅</m:t>
                              </m:r>
                            </m:num>
                            <m:den>
                              <m:r>
                                <a:rPr lang="en-US" altLang="zh-CN" sz="1800" b="0" i="1" smtClean="0">
                                  <a:solidFill>
                                    <a:schemeClr val="tx1"/>
                                  </a:solidFill>
                                  <a:latin typeface="Cambria Math" panose="02040503050406030204" pitchFamily="18" charset="0"/>
                                </a:rPr>
                                <m:t>𝑇</m:t>
                              </m:r>
                              <m:r>
                                <a:rPr lang="en-US" altLang="zh-CN" sz="1800" b="0" i="1" smtClean="0">
                                  <a:solidFill>
                                    <a:schemeClr val="tx1"/>
                                  </a:solidFill>
                                  <a:latin typeface="Cambria Math" panose="02040503050406030204" pitchFamily="18" charset="0"/>
                                </a:rPr>
                                <m:t>2∗</m:t>
                              </m:r>
                            </m:den>
                          </m:f>
                          <m:r>
                            <a:rPr lang="en-US" altLang="zh-CN" sz="1800" b="0" i="1" smtClean="0">
                              <a:solidFill>
                                <a:schemeClr val="tx1"/>
                              </a:solidFill>
                              <a:latin typeface="Cambria Math" panose="02040503050406030204" pitchFamily="18" charset="0"/>
                            </a:rPr>
                            <m:t> </m:t>
                          </m:r>
                        </m:sup>
                      </m:sSup>
                    </m:oMath>
                  </m:oMathPara>
                </a14:m>
                <a:endParaRPr lang="zh-CN" altLang="en-US" dirty="0"/>
              </a:p>
            </p:txBody>
          </p:sp>
        </mc:Choice>
        <mc:Fallback xmlns="">
          <p:sp>
            <p:nvSpPr>
              <p:cNvPr id="136" name="文本框 135">
                <a:extLst>
                  <a:ext uri="{FF2B5EF4-FFF2-40B4-BE49-F238E27FC236}">
                    <a16:creationId xmlns:a16="http://schemas.microsoft.com/office/drawing/2014/main" id="{44EA37AE-00A7-1330-2ADA-46F01B0374AF}"/>
                  </a:ext>
                </a:extLst>
              </p:cNvPr>
              <p:cNvSpPr txBox="1">
                <a:spLocks noRot="1" noChangeAspect="1" noMove="1" noResize="1" noEditPoints="1" noAdjustHandles="1" noChangeArrowheads="1" noChangeShapeType="1" noTextEdit="1"/>
              </p:cNvSpPr>
              <p:nvPr/>
            </p:nvSpPr>
            <p:spPr>
              <a:xfrm>
                <a:off x="5522524" y="5233713"/>
                <a:ext cx="2060678" cy="493981"/>
              </a:xfrm>
              <a:prstGeom prst="rect">
                <a:avLst/>
              </a:prstGeom>
              <a:blipFill>
                <a:blip r:embed="rId22"/>
                <a:stretch>
                  <a:fillRect/>
                </a:stretch>
              </a:blipFill>
              <a:ln>
                <a:solidFill>
                  <a:srgbClr val="FF0000"/>
                </a:solidFill>
              </a:ln>
            </p:spPr>
            <p:txBody>
              <a:bodyPr/>
              <a:lstStyle/>
              <a:p>
                <a:r>
                  <a:rPr lang="zh-CN" altLang="en-US">
                    <a:noFill/>
                  </a:rPr>
                  <a:t> </a:t>
                </a:r>
              </a:p>
            </p:txBody>
          </p:sp>
        </mc:Fallback>
      </mc:AlternateContent>
      <p:pic>
        <p:nvPicPr>
          <p:cNvPr id="137" name="图片 136" descr="电脑屏幕的照片&#10;&#10;低可信度描述已自动生成">
            <a:extLst>
              <a:ext uri="{FF2B5EF4-FFF2-40B4-BE49-F238E27FC236}">
                <a16:creationId xmlns:a16="http://schemas.microsoft.com/office/drawing/2014/main" id="{52EF13DD-B5CB-35EC-D321-79B3967D0AF3}"/>
              </a:ext>
            </a:extLst>
          </p:cNvPr>
          <p:cNvPicPr>
            <a:picLocks noChangeAspect="1"/>
          </p:cNvPicPr>
          <p:nvPr/>
        </p:nvPicPr>
        <p:blipFill rotWithShape="1">
          <a:blip r:embed="rId20">
            <a:extLst>
              <a:ext uri="{28A0092B-C50C-407E-A947-70E740481C1C}">
                <a14:useLocalDpi xmlns:a14="http://schemas.microsoft.com/office/drawing/2010/main" val="0"/>
              </a:ext>
            </a:extLst>
          </a:blip>
          <a:srcRect l="18064" t="9152" r="15298" b="10768"/>
          <a:stretch/>
        </p:blipFill>
        <p:spPr>
          <a:xfrm>
            <a:off x="2829957" y="588737"/>
            <a:ext cx="645568" cy="659116"/>
          </a:xfrm>
          <a:prstGeom prst="rect">
            <a:avLst/>
          </a:prstGeom>
          <a:ln>
            <a:solidFill>
              <a:schemeClr val="bg1"/>
            </a:solidFill>
          </a:ln>
        </p:spPr>
      </p:pic>
      <p:pic>
        <p:nvPicPr>
          <p:cNvPr id="138" name="图片 137" descr="电脑屏幕的照片&#10;&#10;低可信度描述已自动生成">
            <a:extLst>
              <a:ext uri="{FF2B5EF4-FFF2-40B4-BE49-F238E27FC236}">
                <a16:creationId xmlns:a16="http://schemas.microsoft.com/office/drawing/2014/main" id="{22BDE2C0-1FC3-1501-B671-303D82B2A937}"/>
              </a:ext>
            </a:extLst>
          </p:cNvPr>
          <p:cNvPicPr>
            <a:picLocks noChangeAspect="1"/>
          </p:cNvPicPr>
          <p:nvPr/>
        </p:nvPicPr>
        <p:blipFill rotWithShape="1">
          <a:blip r:embed="rId20">
            <a:extLst>
              <a:ext uri="{28A0092B-C50C-407E-A947-70E740481C1C}">
                <a14:useLocalDpi xmlns:a14="http://schemas.microsoft.com/office/drawing/2010/main" val="0"/>
              </a:ext>
            </a:extLst>
          </a:blip>
          <a:srcRect l="18064" t="9152" r="15298" b="10768"/>
          <a:stretch/>
        </p:blipFill>
        <p:spPr>
          <a:xfrm>
            <a:off x="2982357" y="741137"/>
            <a:ext cx="645568" cy="659116"/>
          </a:xfrm>
          <a:prstGeom prst="rect">
            <a:avLst/>
          </a:prstGeom>
          <a:ln>
            <a:solidFill>
              <a:schemeClr val="bg1"/>
            </a:solidFill>
          </a:ln>
        </p:spPr>
      </p:pic>
      <p:pic>
        <p:nvPicPr>
          <p:cNvPr id="139" name="图片 138" descr="电脑屏幕的照片&#10;&#10;低可信度描述已自动生成">
            <a:extLst>
              <a:ext uri="{FF2B5EF4-FFF2-40B4-BE49-F238E27FC236}">
                <a16:creationId xmlns:a16="http://schemas.microsoft.com/office/drawing/2014/main" id="{31C02821-3C4F-9413-33B4-4919EE7FBB50}"/>
              </a:ext>
            </a:extLst>
          </p:cNvPr>
          <p:cNvPicPr>
            <a:picLocks noChangeAspect="1"/>
          </p:cNvPicPr>
          <p:nvPr/>
        </p:nvPicPr>
        <p:blipFill rotWithShape="1">
          <a:blip r:embed="rId20">
            <a:extLst>
              <a:ext uri="{28A0092B-C50C-407E-A947-70E740481C1C}">
                <a14:useLocalDpi xmlns:a14="http://schemas.microsoft.com/office/drawing/2010/main" val="0"/>
              </a:ext>
            </a:extLst>
          </a:blip>
          <a:srcRect l="18064" t="9152" r="15298" b="10768"/>
          <a:stretch/>
        </p:blipFill>
        <p:spPr>
          <a:xfrm>
            <a:off x="3134757" y="893537"/>
            <a:ext cx="645568" cy="659116"/>
          </a:xfrm>
          <a:prstGeom prst="rect">
            <a:avLst/>
          </a:prstGeom>
          <a:ln>
            <a:solidFill>
              <a:schemeClr val="bg1"/>
            </a:solidFill>
          </a:ln>
        </p:spPr>
      </p:pic>
      <p:pic>
        <p:nvPicPr>
          <p:cNvPr id="140" name="图片 139" descr="电脑屏幕的照片&#10;&#10;低可信度描述已自动生成">
            <a:extLst>
              <a:ext uri="{FF2B5EF4-FFF2-40B4-BE49-F238E27FC236}">
                <a16:creationId xmlns:a16="http://schemas.microsoft.com/office/drawing/2014/main" id="{72002752-3B1F-3911-61D8-445C2D30647B}"/>
              </a:ext>
            </a:extLst>
          </p:cNvPr>
          <p:cNvPicPr>
            <a:picLocks noChangeAspect="1"/>
          </p:cNvPicPr>
          <p:nvPr/>
        </p:nvPicPr>
        <p:blipFill rotWithShape="1">
          <a:blip r:embed="rId20">
            <a:extLst>
              <a:ext uri="{28A0092B-C50C-407E-A947-70E740481C1C}">
                <a14:useLocalDpi xmlns:a14="http://schemas.microsoft.com/office/drawing/2010/main" val="0"/>
              </a:ext>
            </a:extLst>
          </a:blip>
          <a:srcRect l="18064" t="9152" r="15298" b="10768"/>
          <a:stretch/>
        </p:blipFill>
        <p:spPr>
          <a:xfrm>
            <a:off x="3287157" y="1045937"/>
            <a:ext cx="645568" cy="659116"/>
          </a:xfrm>
          <a:prstGeom prst="rect">
            <a:avLst/>
          </a:prstGeom>
          <a:ln>
            <a:solidFill>
              <a:schemeClr val="bg1"/>
            </a:solidFill>
          </a:ln>
        </p:spPr>
      </p:pic>
      <p:sp>
        <p:nvSpPr>
          <p:cNvPr id="146" name="文本框 145">
            <a:extLst>
              <a:ext uri="{FF2B5EF4-FFF2-40B4-BE49-F238E27FC236}">
                <a16:creationId xmlns:a16="http://schemas.microsoft.com/office/drawing/2014/main" id="{035BB241-ECE6-1CC6-5130-662C67103EB6}"/>
              </a:ext>
            </a:extLst>
          </p:cNvPr>
          <p:cNvSpPr txBox="1"/>
          <p:nvPr/>
        </p:nvSpPr>
        <p:spPr>
          <a:xfrm>
            <a:off x="552349" y="5064436"/>
            <a:ext cx="2953687" cy="338554"/>
          </a:xfrm>
          <a:prstGeom prst="rect">
            <a:avLst/>
          </a:prstGeom>
          <a:noFill/>
        </p:spPr>
        <p:txBody>
          <a:bodyPr wrap="square" rtlCol="0">
            <a:spAutoFit/>
          </a:bodyPr>
          <a:lstStyle/>
          <a:p>
            <a:pPr algn="ctr"/>
            <a:r>
              <a:rPr lang="en-US" altLang="zh-CN" sz="1600" b="1" dirty="0"/>
              <a:t>F-state magnitude </a:t>
            </a:r>
            <a:endParaRPr lang="zh-CN" altLang="en-US" sz="1600" b="1" dirty="0"/>
          </a:p>
        </p:txBody>
      </p:sp>
      <p:sp>
        <p:nvSpPr>
          <p:cNvPr id="147" name="文本框 146">
            <a:extLst>
              <a:ext uri="{FF2B5EF4-FFF2-40B4-BE49-F238E27FC236}">
                <a16:creationId xmlns:a16="http://schemas.microsoft.com/office/drawing/2014/main" id="{403B4D5E-E40D-B4A2-9786-80A98901473C}"/>
              </a:ext>
            </a:extLst>
          </p:cNvPr>
          <p:cNvSpPr txBox="1"/>
          <p:nvPr/>
        </p:nvSpPr>
        <p:spPr>
          <a:xfrm>
            <a:off x="7372255" y="6085111"/>
            <a:ext cx="862616" cy="338554"/>
          </a:xfrm>
          <a:prstGeom prst="rect">
            <a:avLst/>
          </a:prstGeom>
          <a:noFill/>
        </p:spPr>
        <p:txBody>
          <a:bodyPr wrap="square" rtlCol="0">
            <a:spAutoFit/>
          </a:bodyPr>
          <a:lstStyle/>
          <a:p>
            <a:pPr algn="ctr"/>
            <a:r>
              <a:rPr lang="en-US" altLang="zh-CN" sz="1600" b="1" dirty="0"/>
              <a:t>Time </a:t>
            </a:r>
            <a:endParaRPr lang="zh-CN" altLang="en-US" sz="1600" b="1" dirty="0"/>
          </a:p>
        </p:txBody>
      </p:sp>
    </p:spTree>
    <p:extLst>
      <p:ext uri="{BB962C8B-B14F-4D97-AF65-F5344CB8AC3E}">
        <p14:creationId xmlns:p14="http://schemas.microsoft.com/office/powerpoint/2010/main" val="353703990"/>
      </p:ext>
    </p:extLst>
  </p:cSld>
  <p:clrMapOvr>
    <a:masterClrMapping/>
  </p:clrMapOvr>
</p:sld>
</file>

<file path=ppt/theme/theme1.xml><?xml version="1.0" encoding="utf-8"?>
<a:theme xmlns:a="http://schemas.openxmlformats.org/drawingml/2006/main" name="Imperial College London Theme">
  <a:themeElements>
    <a:clrScheme name="Imperial College London Presentation">
      <a:dk1>
        <a:srgbClr val="000000"/>
      </a:dk1>
      <a:lt1>
        <a:sysClr val="window" lastClr="FFFFFF"/>
      </a:lt1>
      <a:dk2>
        <a:srgbClr val="003E74"/>
      </a:dk2>
      <a:lt2>
        <a:srgbClr val="9D9D9D"/>
      </a:lt2>
      <a:accent1>
        <a:srgbClr val="0085CA"/>
      </a:accent1>
      <a:accent2>
        <a:srgbClr val="006EAF"/>
      </a:accent2>
      <a:accent3>
        <a:srgbClr val="0CA1CD"/>
      </a:accent3>
      <a:accent4>
        <a:srgbClr val="008EAA"/>
      </a:accent4>
      <a:accent5>
        <a:srgbClr val="379F9F"/>
      </a:accent5>
      <a:accent6>
        <a:srgbClr val="0085CA"/>
      </a:accent6>
      <a:hlink>
        <a:srgbClr val="0085CA"/>
      </a:hlink>
      <a:folHlink>
        <a:srgbClr val="0085CA"/>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Imperial College London Presentation">
      <a:dk1>
        <a:srgbClr val="000000"/>
      </a:dk1>
      <a:lt1>
        <a:sysClr val="window" lastClr="FFFFFF"/>
      </a:lt1>
      <a:dk2>
        <a:srgbClr val="003E74"/>
      </a:dk2>
      <a:lt2>
        <a:srgbClr val="9D9D9D"/>
      </a:lt2>
      <a:accent1>
        <a:srgbClr val="0085CA"/>
      </a:accent1>
      <a:accent2>
        <a:srgbClr val="006EAF"/>
      </a:accent2>
      <a:accent3>
        <a:srgbClr val="0CA1CD"/>
      </a:accent3>
      <a:accent4>
        <a:srgbClr val="008EAA"/>
      </a:accent4>
      <a:accent5>
        <a:srgbClr val="379F9F"/>
      </a:accent5>
      <a:accent6>
        <a:srgbClr val="0085CA"/>
      </a:accent6>
      <a:hlink>
        <a:srgbClr val="0085CA"/>
      </a:hlink>
      <a:folHlink>
        <a:srgbClr val="0085CA"/>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Imperial College London Presentation">
      <a:dk1>
        <a:srgbClr val="000000"/>
      </a:dk1>
      <a:lt1>
        <a:sysClr val="window" lastClr="FFFFFF"/>
      </a:lt1>
      <a:dk2>
        <a:srgbClr val="003E74"/>
      </a:dk2>
      <a:lt2>
        <a:srgbClr val="9D9D9D"/>
      </a:lt2>
      <a:accent1>
        <a:srgbClr val="0085CA"/>
      </a:accent1>
      <a:accent2>
        <a:srgbClr val="006EAF"/>
      </a:accent2>
      <a:accent3>
        <a:srgbClr val="0CA1CD"/>
      </a:accent3>
      <a:accent4>
        <a:srgbClr val="008EAA"/>
      </a:accent4>
      <a:accent5>
        <a:srgbClr val="379F9F"/>
      </a:accent5>
      <a:accent6>
        <a:srgbClr val="0085CA"/>
      </a:accent6>
      <a:hlink>
        <a:srgbClr val="0085CA"/>
      </a:hlink>
      <a:folHlink>
        <a:srgbClr val="0085CA"/>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872</TotalTime>
  <Words>2064</Words>
  <Application>Microsoft Office PowerPoint</Application>
  <PresentationFormat>全屏显示(4:3)</PresentationFormat>
  <Paragraphs>324</Paragraphs>
  <Slides>22</Slides>
  <Notes>12</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22</vt:i4>
      </vt:variant>
    </vt:vector>
  </HeadingPairs>
  <TitlesOfParts>
    <vt:vector size="29" baseType="lpstr">
      <vt:lpstr>等线</vt:lpstr>
      <vt:lpstr>Arial</vt:lpstr>
      <vt:lpstr>Cambria Math</vt:lpstr>
      <vt:lpstr>Segoe UI</vt:lpstr>
      <vt:lpstr>Times New Roman</vt:lpstr>
      <vt:lpstr>Wingdings</vt:lpstr>
      <vt:lpstr>Imperial College London Theme</vt:lpstr>
      <vt:lpstr>Development of MRI T2* Mapping Model  for N-Periodic ka-SPGR Sequence: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References:</vt:lpstr>
    </vt:vector>
  </TitlesOfParts>
  <Company>Imperial College London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Abby Bolt</dc:creator>
  <cp:lastModifiedBy>Jin, Yifei</cp:lastModifiedBy>
  <cp:revision>71</cp:revision>
  <dcterms:created xsi:type="dcterms:W3CDTF">2017-02-16T14:49:58Z</dcterms:created>
  <dcterms:modified xsi:type="dcterms:W3CDTF">2023-06-17T19:26:42Z</dcterms:modified>
</cp:coreProperties>
</file>